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_rels/notesSlide9.xml.rels" ContentType="application/vnd.openxmlformats-package.relationships+xml"/>
  <Override PartName="/ppt/notesSlides/_rels/notesSlide44.xml.rels" ContentType="application/vnd.openxmlformats-package.relationships+xml"/>
  <Override PartName="/ppt/notesSlides/_rels/notesSlide1.xml.rels" ContentType="application/vnd.openxmlformats-package.relationships+xml"/>
  <Override PartName="/ppt/notesSlides/_rels/notesSlide45.xml.rels" ContentType="application/vnd.openxmlformats-package.relationships+xml"/>
  <Override PartName="/ppt/notesSlides/_rels/notesSlide2.xml.rels" ContentType="application/vnd.openxmlformats-package.relationships+xml"/>
  <Override PartName="/ppt/notesSlides/_rels/notesSlide55.xml.rels" ContentType="application/vnd.openxmlformats-package.relationships+xml"/>
  <Override PartName="/ppt/notesSlides/_rels/notesSlide3.xml.rels" ContentType="application/vnd.openxmlformats-package.relationships+xml"/>
  <Override PartName="/ppt/notesSlides/_rels/notesSlide56.xml.rels" ContentType="application/vnd.openxmlformats-package.relationships+xml"/>
  <Override PartName="/ppt/notesSlides/_rels/notesSlide4.xml.rels" ContentType="application/vnd.openxmlformats-package.relationships+xml"/>
  <Override PartName="/ppt/notesSlides/_rels/notesSlide47.xml.rels" ContentType="application/vnd.openxmlformats-package.relationships+xml"/>
  <Override PartName="/ppt/notesSlides/_rels/notesSlide5.xml.rels" ContentType="application/vnd.openxmlformats-package.relationships+xml"/>
  <Override PartName="/ppt/notesSlides/_rels/notesSlide48.xml.rels" ContentType="application/vnd.openxmlformats-package.relationships+xml"/>
  <Override PartName="/ppt/notesSlides/_rels/notesSlide6.xml.rels" ContentType="application/vnd.openxmlformats-package.relationships+xml"/>
  <Override PartName="/ppt/notesSlides/_rels/notesSlide49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43.xml.rels" ContentType="application/vnd.openxmlformats-package.relationships+xml"/>
  <Override PartName="/ppt/notesSlides/_rels/notesSlide51.xml.rels" ContentType="application/vnd.openxmlformats-package.relationship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_rels/slide26.xml.rels" ContentType="application/vnd.openxmlformats-package.relationships+xml"/>
  <Override PartName="/ppt/slides/_rels/slide53.xml.rels" ContentType="application/vnd.openxmlformats-package.relationships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37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5.xml.rels" ContentType="application/vnd.openxmlformats-package.relationships+xml"/>
  <Override PartName="/ppt/slides/_rels/slide39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50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51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52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  <Override PartName="/ppt/slides/_rels/slide59.xml.rels" ContentType="application/vnd.openxmlformats-package.relationships+xml"/>
  <Override PartName="/ppt/media/image1.png" ContentType="image/png"/>
  <Override PartName="/ppt/media/image59.jpeg" ContentType="image/jpeg"/>
  <Override PartName="/ppt/media/image7.jpeg" ContentType="image/jpeg"/>
  <Override PartName="/ppt/media/image31.png" ContentType="image/png"/>
  <Override PartName="/ppt/media/image2.jpeg" ContentType="image/jpeg"/>
  <Override PartName="/ppt/media/image8.png" ContentType="image/png"/>
  <Override PartName="/ppt/media/image74.png" ContentType="image/png"/>
  <Override PartName="/ppt/media/image3.png" ContentType="image/png"/>
  <Override PartName="/ppt/media/image17.jpeg" ContentType="image/jpeg"/>
  <Override PartName="/ppt/media/image9.jpeg" ContentType="image/jpeg"/>
  <Override PartName="/ppt/media/image70.png" ContentType="image/png"/>
  <Override PartName="/ppt/media/image4.png" ContentType="image/png"/>
  <Override PartName="/ppt/media/image71.png" ContentType="image/png"/>
  <Override PartName="/ppt/media/image5.png" ContentType="image/png"/>
  <Override PartName="/ppt/media/image72.png" ContentType="image/png"/>
  <Override PartName="/ppt/media/image6.png" ContentType="image/png"/>
  <Override PartName="/ppt/media/image34.jpeg" ContentType="image/jpeg"/>
  <Override PartName="/ppt/media/image10.jpeg" ContentType="image/jpeg"/>
  <Override PartName="/ppt/media/image56.png" ContentType="image/png"/>
  <Override PartName="/ppt/media/image11.png" ContentType="image/png"/>
  <Override PartName="/ppt/media/image57.jpeg" ContentType="image/jpeg"/>
  <Override PartName="/ppt/media/image101.jpeg" ContentType="image/jpeg"/>
  <Override PartName="/ppt/media/image76.png" ContentType="image/png"/>
  <Override PartName="/ppt/media/image12.jpeg" ContentType="image/jpeg"/>
  <Override PartName="/ppt/media/image13.png" ContentType="image/png"/>
  <Override PartName="/ppt/media/image135.jpeg" ContentType="image/jpeg"/>
  <Override PartName="/ppt/media/image46.jpeg" ContentType="image/jpeg"/>
  <Override PartName="/ppt/media/image103.jpeg" ContentType="image/jpeg"/>
  <Override PartName="/ppt/media/image14.jpeg" ContentType="image/jpeg"/>
  <Override PartName="/ppt/media/image29.png" ContentType="image/png"/>
  <Override PartName="/ppt/media/image104.jpeg" ContentType="image/jpeg"/>
  <Override PartName="/ppt/media/image15.jpeg" ContentType="image/jpeg"/>
  <Override PartName="/ppt/media/image82.jpeg" ContentType="image/jpeg"/>
  <Override PartName="/ppt/media/image39.png" ContentType="image/png"/>
  <Override PartName="/ppt/media/image105.jpeg" ContentType="image/jpeg"/>
  <Override PartName="/ppt/media/image16.jpeg" ContentType="image/jpeg"/>
  <Override PartName="/ppt/media/image18.jpeg" ContentType="image/jpeg"/>
  <Override PartName="/ppt/media/image108.jpeg" ContentType="image/jpeg"/>
  <Override PartName="/ppt/media/image19.jpeg" ContentType="image/jpeg"/>
  <Override PartName="/ppt/media/image22.png" ContentType="image/png"/>
  <Override PartName="/ppt/media/image20.png" ContentType="image/png"/>
  <Override PartName="/ppt/media/image40.jpeg" ContentType="image/jpeg"/>
  <Override PartName="/ppt/media/image21.jpeg" ContentType="image/jpeg"/>
  <Override PartName="/ppt/media/image54.png" ContentType="image/png"/>
  <Override PartName="/ppt/media/image23.png" ContentType="image/png"/>
  <Override PartName="/ppt/media/image136.jpeg" ContentType="image/jpeg"/>
  <Override PartName="/ppt/media/image47.jpeg" ContentType="image/jpeg"/>
  <Override PartName="/ppt/media/image24.png" ContentType="image/png"/>
  <Override PartName="/ppt/media/image25.jpeg" ContentType="image/jpeg"/>
  <Override PartName="/ppt/media/image26.png" ContentType="image/png"/>
  <Override PartName="/ppt/media/image153.jpeg" ContentType="image/jpeg"/>
  <Override PartName="/ppt/media/image64.jpeg" ContentType="image/jpeg"/>
  <Override PartName="/ppt/media/image27.jpeg" ContentType="image/jpeg"/>
  <Override PartName="/ppt/media/image28.png" ContentType="image/png"/>
  <Override PartName="/ppt/media/image53.jpeg" ContentType="image/jpeg"/>
  <Override PartName="/ppt/media/image30.jpeg" ContentType="image/jpeg"/>
  <Override PartName="/ppt/media/image121.jpeg" ContentType="image/jpeg"/>
  <Override PartName="/ppt/media/image32.jpeg" ContentType="image/jpeg"/>
  <Override PartName="/ppt/media/image33.jpeg" ContentType="image/jpeg"/>
  <Override PartName="/ppt/media/image35.jpeg" ContentType="image/jpeg"/>
  <Override PartName="/ppt/media/image36.jpeg" ContentType="image/jpeg"/>
  <Override PartName="/ppt/media/image37.png" ContentType="image/png"/>
  <Override PartName="/ppt/media/image127.jpeg" ContentType="image/jpeg"/>
  <Override PartName="/ppt/media/image38.jpeg" ContentType="image/jpeg"/>
  <Override PartName="/ppt/media/image45.png" ContentType="image/png"/>
  <Override PartName="/ppt/media/image41.jpeg" ContentType="image/jpeg"/>
  <Override PartName="/ppt/media/image149.png" ContentType="image/png"/>
  <Override PartName="/ppt/media/image42.jpeg" ContentType="image/jpeg"/>
  <Override PartName="/ppt/media/image50.png" ContentType="image/png"/>
  <Override PartName="/ppt/media/image43.jpeg" ContentType="image/jpeg"/>
  <Override PartName="/ppt/media/image44.jpeg" ContentType="image/jpeg"/>
  <Override PartName="/ppt/media/image48.jpeg" ContentType="image/jpeg"/>
  <Override PartName="/ppt/media/image49.jpeg" ContentType="image/jpeg"/>
  <Override PartName="/ppt/media/image51.jpeg" ContentType="image/jpeg"/>
  <Override PartName="/ppt/media/image140.jpeg" ContentType="image/jpeg"/>
  <Override PartName="/ppt/media/image52.jpeg" ContentType="image/jpeg"/>
  <Override PartName="/ppt/media/image55.png" ContentType="image/png"/>
  <Override PartName="/ppt/media/image58.jpeg" ContentType="image/jpeg"/>
  <Override PartName="/ppt/media/image60.jpeg" ContentType="image/jpeg"/>
  <Override PartName="/ppt/media/image61.png" ContentType="image/png"/>
  <Override PartName="/ppt/media/image62.jpeg" ContentType="image/jpeg"/>
  <Override PartName="/ppt/media/image151.jpeg" ContentType="image/jpeg"/>
  <Override PartName="/ppt/media/image63.jpeg" ContentType="image/jpeg"/>
  <Override PartName="/ppt/media/image152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118.png" ContentType="image/png"/>
  <Override PartName="/ppt/media/image68.jpeg" ContentType="image/jpeg"/>
  <Override PartName="/ppt/media/image128.png" ContentType="image/png"/>
  <Override PartName="/ppt/media/image69.jpeg" ContentType="image/jpeg"/>
  <Override PartName="/ppt/media/image138.png" ContentType="image/png"/>
  <Override PartName="/ppt/media/image73.png" ContentType="image/png"/>
  <Override PartName="/ppt/media/image75.png" ContentType="image/png"/>
  <Override PartName="/ppt/media/image77.png" ContentType="image/png"/>
  <Override PartName="/ppt/media/image78.jpeg" ContentType="image/jpeg"/>
  <Override PartName="/ppt/media/image79.png" ContentType="image/png"/>
  <Override PartName="/ppt/media/image86.jpeg" ContentType="image/jpeg"/>
  <Override PartName="/ppt/media/image80.jpeg" ContentType="image/jpeg"/>
  <Override PartName="/ppt/media/image81.png" ContentType="image/png"/>
  <Override PartName="/ppt/media/image83.jpeg" ContentType="image/jpeg"/>
  <Override PartName="/ppt/media/image84.jpeg" ContentType="image/jpeg"/>
  <Override PartName="/ppt/media/image131.png" ContentType="image/png"/>
  <Override PartName="/ppt/media/image85.jpeg" ContentType="image/jpeg"/>
  <Override PartName="/ppt/media/image141.png" ContentType="image/pn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  <Override PartName="/ppt/media/image95.png" ContentType="image/png"/>
  <Override PartName="/ppt/media/image96.jpeg" ContentType="image/jpeg"/>
  <Override PartName="/ppt/media/image97.jpeg" ContentType="image/jpeg"/>
  <Override PartName="/ppt/media/image98.png" ContentType="image/png"/>
  <Override PartName="/ppt/media/image99.jpeg" ContentType="image/jpeg"/>
  <Override PartName="/ppt/media/image100.jpeg" ContentType="image/jpeg"/>
  <Override PartName="/ppt/media/image102.png" ContentType="image/png"/>
  <Override PartName="/ppt/media/image106.png" ContentType="image/png"/>
  <Override PartName="/ppt/media/image107.png" ContentType="image/png"/>
  <Override PartName="/ppt/media/image109.png" ContentType="image/png"/>
  <Override PartName="/ppt/media/image110.png" ContentType="image/png"/>
  <Override PartName="/ppt/media/image111.jpeg" ContentType="image/jpeg"/>
  <Override PartName="/ppt/media/image112.png" ContentType="image/png"/>
  <Override PartName="/ppt/media/image113.png" ContentType="image/png"/>
  <Override PartName="/ppt/media/image114.png" ContentType="image/png"/>
  <Override PartName="/ppt/media/image115.png" ContentType="image/png"/>
  <Override PartName="/ppt/media/image116.png" ContentType="image/png"/>
  <Override PartName="/ppt/media/image117.png" ContentType="image/png"/>
  <Override PartName="/ppt/media/image119.jpeg" ContentType="image/jpeg"/>
  <Override PartName="/ppt/media/image120.jpeg" ContentType="image/jpeg"/>
  <Override PartName="/ppt/media/image122.png" ContentType="image/png"/>
  <Override PartName="/ppt/media/image123.png" ContentType="image/png"/>
  <Override PartName="/ppt/media/image124.png" ContentType="image/png"/>
  <Override PartName="/ppt/media/image125.png" ContentType="image/png"/>
  <Override PartName="/ppt/media/image126.png" ContentType="image/png"/>
  <Override PartName="/ppt/media/image129.png" ContentType="image/png"/>
  <Override PartName="/ppt/media/image130.png" ContentType="image/png"/>
  <Override PartName="/ppt/media/image132.png" ContentType="image/png"/>
  <Override PartName="/ppt/media/image133.png" ContentType="image/png"/>
  <Override PartName="/ppt/media/image134.png" ContentType="image/png"/>
  <Override PartName="/ppt/media/image137.png" ContentType="image/png"/>
  <Override PartName="/ppt/media/image139.jpeg" ContentType="image/jpeg"/>
  <Override PartName="/ppt/media/image142.png" ContentType="image/png"/>
  <Override PartName="/ppt/media/image143.png" ContentType="image/png"/>
  <Override PartName="/ppt/media/image144.jpeg" ContentType="image/jpeg"/>
  <Override PartName="/ppt/media/image145.png" ContentType="image/png"/>
  <Override PartName="/ppt/media/image146.png" ContentType="image/png"/>
  <Override PartName="/ppt/media/image147.png" ContentType="image/png"/>
  <Override PartName="/ppt/media/image148.png" ContentType="image/png"/>
  <Override PartName="/ppt/media/image150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2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DC2C13B7-999F-497F-86AF-430108BBBAE3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hyperlink" Target="http://rafailovo.cerkov.ru/" TargetMode="External"/><Relationship Id="rId2" Type="http://schemas.openxmlformats.org/officeDocument/2006/relationships/slide" Target="../slides/slide31.xml"/><Relationship Id="rId3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
</Relationships>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
</Relationships>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
</Relationships>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
</Relationships>
</file>

<file path=ppt/notesSlides/_rels/notesSlide48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
</Relationships>
</file>

<file path=ppt/notesSlides/_rels/notesSlide49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51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
</Relationships>
</file>

<file path=ppt/notesSlides/_rels/notesSlide55.xml.rels><?xml version="1.0" encoding="UTF-8"?>
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
</Relationships>
</file>

<file path=ppt/notesSlides/_rels/notesSlide56.xml.rels><?xml version="1.0" encoding="UTF-8"?>
<Relationships xmlns="http://schemas.openxmlformats.org/package/2006/relationships"><Relationship Id="rId1" Type="http://schemas.openxmlformats.org/officeDocument/2006/relationships/slide" Target="../slides/slide56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1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2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7B2D002-5C8E-42E3-AD8D-5CCD60963F5C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4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4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396B75D-1267-4C2B-8471-A53774BB006F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4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5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E83F4AB-78F5-40ED-8392-5D8C41FDFE77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5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5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6AA9212-91FE-4BD7-9CA3-71EB1A67F134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5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pPr marL="216000" indent="-216000">
              <a:lnSpc>
                <a:spcPct val="100000"/>
              </a:lnSpc>
            </a:pPr>
            <a:r>
              <a:rPr b="0" lang="ru-RU" sz="1200" spc="-1" strike="noStrike">
                <a:latin typeface="Times New Roman"/>
              </a:rPr>
              <a:t> 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55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056FF2F-9D56-4F1A-BC49-E9CBE2509952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5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5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77427DD-DF39-4CDE-AAD9-8CACB23C9005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2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2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1F64980C-D0EF-45F2-8290-34E10733DB73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6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6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0B7EC77-E96F-418C-BF58-B0C6D04C7A56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6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Основная цель разгадать историю в бронзе и граните (то есть, понять идею, заложенную в символике архитектурно-скульптурной композиции в сквере Филофея Лещинского в Тюмени).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На самом деле в сквере Филофея Лещинского все архитектурные и скульптурные элементы логично взаимосвязаны.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56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0E89680-CBD5-43A5-8CD5-43C0EB97BBBF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6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6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6B494AC-D35C-4F7E-A0A6-678AB88A6C08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7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7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01FCF50-A29B-4537-B5F2-B1C15BAD1BE1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2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2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24A17F7-73D3-4139-B20C-025C26472F90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7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 fontScale="42000"/>
          </a:bodyPr>
          <a:p>
            <a:pPr marL="216000" indent="-216000">
              <a:lnSpc>
                <a:spcPct val="100000"/>
              </a:lnSpc>
            </a:pPr>
            <a:r>
              <a:rPr b="0" lang="en-US" sz="2000" spc="-1" strike="noStrike" u="sng">
                <a:solidFill>
                  <a:srgbClr val="000000"/>
                </a:solidFill>
                <a:uFillTx/>
                <a:latin typeface="Arial"/>
                <a:hlinkClick r:id="rId1"/>
              </a:rPr>
              <a:t>http://rafailovo.cerkov.ru/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Служил Андрей Рафайловский</a:t>
            </a:r>
            <a:endParaRPr b="0" lang="ru-RU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Был Троицкий монастырь</a:t>
            </a:r>
            <a:endParaRPr b="0" lang="ru-RU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Престольные праздники:</a:t>
            </a:r>
            <a:r>
              <a:rPr b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прп. Андрея Рафаиловского - Март 27 [по н.с.]</a:t>
            </a:r>
            <a:endParaRPr b="0" lang="ru-RU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Святыни:Святыни обители: Мироточивая икона прп. Андрея Рафаиловского, Камушек с места погребения прп. Андрея Рафаиловского, Мироточивая икона Божией Матери «Одигитрия», «Благословляющая» икона Божией Матери «Скоропослушница», Святой источник в честь иконы Божией Матери «Живоносный источник».Статус:действующийСостояние:восстанавливаемый</a:t>
            </a:r>
            <a:endParaRPr b="0" lang="ru-RU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800" spc="-1" strike="noStrike">
                <a:solidFill>
                  <a:srgbClr val="ff0000"/>
                </a:solidFill>
                <a:latin typeface="+mn-lt"/>
                <a:ea typeface="+mn-ea"/>
              </a:rPr>
              <a:t>маршрут Исетское-Рафаилово-Солобоево-Слобода-Бешкиль назвали «Богородичным кольцом Исетского района», т.к. в храмах этих населенных пунктов есть особо почитаемые иконы Божией Матери Казанская, Иверская, Скоропослушница.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57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0198A17-E554-45E4-8CC7-B376CA88437E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7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7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D4210B3-36DB-46CE-A49E-AC0214DC761E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7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Храм в честь иконы Божией Матери «Владимирская» построен в 1866 году и является архитектурным памятником деревянного зодчества второй половины XIX столетия. По своей композиции это обычная трехчастная церковь (храм – трапезная – колокольня), но с редким объемным решением, отразившим влияние псевдорусского стиля.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</p:txBody>
      </p:sp>
      <p:sp>
        <p:nvSpPr>
          <p:cNvPr id="58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489F6A8-7954-4646-8396-FAB74CB6EBE3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8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8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376014D-B457-46AA-BD50-64206A1DA449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8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58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EEC7496-0590-4CF5-B741-D5BF22292ABE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8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8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CC5266D-5D7B-4651-A130-0787B6755B16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2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52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833633A-CE97-4D4F-A3DF-CF8502DEDF07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9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9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C6FE178-410D-4F87-AAEF-AE2DE5D26DBD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9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9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DAEE408-085D-4A99-B9C3-2AF4FC84495D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9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9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8B05F2A-FBA1-41C7-93C3-34C905A4F89F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4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0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60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2D8DAC7-7110-41AC-9285-ADE62C194F5A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4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0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60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EC477F3-25B9-406B-B004-3CE169B68904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4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0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60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3277492-AE60-4004-B8B9-F895367918A1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3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53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CC48EED-1A87-4F79-BA7B-34ABA08CB8EB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5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0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61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20BFEFD-60FE-4D94-B078-2D0C10DA5C76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5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1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61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F14B6D5-85B5-49BE-AF61-99F91FB941F2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5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1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61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79FB018-7E4A-4665-A1E7-FF78FF5DA1FE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3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3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70F4FF2-6FFB-4B9C-91DE-B642824F1DB0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3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3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53EA7C6-3D84-4B92-B927-1A0DE2FFAB5B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4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4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8C8B0FE-FFAD-4556-8437-E630F9D18006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4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4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482DD6E-C201-4081-A01F-130FF5DE9814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CA691509-28B5-455E-AB2D-4F3BD9673F26}" type="datetime1">
              <a:rPr b="0" lang="ru-RU" sz="1200" spc="-1" strike="noStrike">
                <a:solidFill>
                  <a:srgbClr val="8b8b8b"/>
                </a:solidFill>
                <a:latin typeface="Calibri"/>
              </a:rPr>
              <a:t>24.11.2022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80AF6202-26DC-48C6-BBC2-8F1426C5818D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8DC23581-AF25-4453-B26F-B076E7C0D674}" type="datetime1">
              <a:rPr b="0" lang="ru-RU" sz="1200" spc="-1" strike="noStrike">
                <a:solidFill>
                  <a:srgbClr val="8b8b8b"/>
                </a:solidFill>
                <a:latin typeface="Calibri"/>
              </a:rPr>
              <a:t>24.11.2022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3AF1B793-D0D9-4A68-993A-1AA8F6FC1119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BA054C69-7726-47C3-9483-5B551D8118D7}" type="datetime1">
              <a:rPr b="0" lang="ru-RU" sz="1200" spc="-1" strike="noStrike">
                <a:solidFill>
                  <a:srgbClr val="8b8b8b"/>
                </a:solidFill>
                <a:latin typeface="Calibri"/>
              </a:rPr>
              <a:t>24.11.2022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EAC6CCE-A659-4F47-B617-2C2B1360BF04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jpeg"/><Relationship Id="rId3" Type="http://schemas.openxmlformats.org/officeDocument/2006/relationships/image" Target="../media/image42.jpeg"/><Relationship Id="rId4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jpe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jpeg"/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jpeg"/><Relationship Id="rId3" Type="http://schemas.openxmlformats.org/officeDocument/2006/relationships/image" Target="../media/image52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image" Target="../media/image58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image" Target="../media/image60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jpeg"/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image" Target="../media/image66.jpeg"/><Relationship Id="rId3" Type="http://schemas.openxmlformats.org/officeDocument/2006/relationships/image" Target="../media/image67.jpeg"/><Relationship Id="rId4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image" Target="../media/image69.jpeg"/><Relationship Id="rId3" Type="http://schemas.openxmlformats.org/officeDocument/2006/relationships/image" Target="../media/image70.png"/><Relationship Id="rId4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78.jpeg"/><Relationship Id="rId5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80.jpeg"/><Relationship Id="rId2" Type="http://schemas.openxmlformats.org/officeDocument/2006/relationships/image" Target="../media/image81.png"/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6" Type="http://schemas.openxmlformats.org/officeDocument/2006/relationships/image" Target="../media/image85.jpeg"/><Relationship Id="rId7" Type="http://schemas.openxmlformats.org/officeDocument/2006/relationships/slideLayout" Target="../slideLayouts/slideLayout29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slideLayout" Target="../slideLayouts/slideLayout29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87.jpeg"/><Relationship Id="rId2" Type="http://schemas.openxmlformats.org/officeDocument/2006/relationships/image" Target="../media/image88.jpeg"/><Relationship Id="rId3" Type="http://schemas.openxmlformats.org/officeDocument/2006/relationships/image" Target="../media/image89.jpeg"/><Relationship Id="rId4" Type="http://schemas.openxmlformats.org/officeDocument/2006/relationships/slideLayout" Target="../slideLayouts/slideLayout29.xml"/><Relationship Id="rId5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90.jpeg"/><Relationship Id="rId2" Type="http://schemas.openxmlformats.org/officeDocument/2006/relationships/slideLayout" Target="../slideLayouts/slideLayout29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91.jpeg"/><Relationship Id="rId2" Type="http://schemas.openxmlformats.org/officeDocument/2006/relationships/slideLayout" Target="../slideLayouts/slideLayout29.xml"/><Relationship Id="rId3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92.jpeg"/><Relationship Id="rId2" Type="http://schemas.openxmlformats.org/officeDocument/2006/relationships/image" Target="../media/image93.jpeg"/><Relationship Id="rId3" Type="http://schemas.openxmlformats.org/officeDocument/2006/relationships/image" Target="../media/image94.jpeg"/><Relationship Id="rId4" Type="http://schemas.openxmlformats.org/officeDocument/2006/relationships/image" Target="../media/image95.png"/><Relationship Id="rId5" Type="http://schemas.openxmlformats.org/officeDocument/2006/relationships/image" Target="../media/image96.jpeg"/><Relationship Id="rId6" Type="http://schemas.openxmlformats.org/officeDocument/2006/relationships/slideLayout" Target="../slideLayouts/slideLayout29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97.jpeg"/><Relationship Id="rId2" Type="http://schemas.openxmlformats.org/officeDocument/2006/relationships/slideLayout" Target="../slideLayouts/slideLayout29.xml"/><Relationship Id="rId3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98.png"/><Relationship Id="rId2" Type="http://schemas.openxmlformats.org/officeDocument/2006/relationships/image" Target="../media/image99.jpeg"/><Relationship Id="rId3" Type="http://schemas.openxmlformats.org/officeDocument/2006/relationships/slideLayout" Target="../slideLayouts/slideLayout29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00.jpeg"/><Relationship Id="rId2" Type="http://schemas.openxmlformats.org/officeDocument/2006/relationships/image" Target="../media/image101.jpeg"/><Relationship Id="rId3" Type="http://schemas.openxmlformats.org/officeDocument/2006/relationships/slideLayout" Target="../slideLayouts/slideLayout29.xml"/><Relationship Id="rId4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02.png"/><Relationship Id="rId2" Type="http://schemas.openxmlformats.org/officeDocument/2006/relationships/slideLayout" Target="../slideLayouts/slideLayout29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03.jpeg"/><Relationship Id="rId2" Type="http://schemas.openxmlformats.org/officeDocument/2006/relationships/slideLayout" Target="../slideLayouts/slideLayout29.xml"/><Relationship Id="rId3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04.jpeg"/><Relationship Id="rId2" Type="http://schemas.openxmlformats.org/officeDocument/2006/relationships/image" Target="../media/image105.jpeg"/><Relationship Id="rId3" Type="http://schemas.openxmlformats.org/officeDocument/2006/relationships/slideLayout" Target="../slideLayouts/slideLayout29.xml"/><Relationship Id="rId4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06.png"/><Relationship Id="rId2" Type="http://schemas.openxmlformats.org/officeDocument/2006/relationships/image" Target="../media/image107.png"/><Relationship Id="rId3" Type="http://schemas.openxmlformats.org/officeDocument/2006/relationships/image" Target="../media/image108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09.png"/><Relationship Id="rId2" Type="http://schemas.openxmlformats.org/officeDocument/2006/relationships/image" Target="../media/image110.png"/><Relationship Id="rId3" Type="http://schemas.openxmlformats.org/officeDocument/2006/relationships/image" Target="../media/image111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12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13.png"/><Relationship Id="rId2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14.png"/><Relationship Id="rId2" Type="http://schemas.openxmlformats.org/officeDocument/2006/relationships/image" Target="../media/image115.png"/><Relationship Id="rId3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16.png"/><Relationship Id="rId2" Type="http://schemas.openxmlformats.org/officeDocument/2006/relationships/image" Target="../media/image117.png"/><Relationship Id="rId3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18.png"/><Relationship Id="rId2" Type="http://schemas.openxmlformats.org/officeDocument/2006/relationships/image" Target="../media/image119.jpeg"/><Relationship Id="rId3" Type="http://schemas.openxmlformats.org/officeDocument/2006/relationships/image" Target="../media/image120.jpeg"/><Relationship Id="rId4" Type="http://schemas.openxmlformats.org/officeDocument/2006/relationships/image" Target="../media/image121.jpe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4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22.png"/><Relationship Id="rId2" Type="http://schemas.openxmlformats.org/officeDocument/2006/relationships/image" Target="../media/image123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4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24.png"/><Relationship Id="rId2" Type="http://schemas.openxmlformats.org/officeDocument/2006/relationships/image" Target="../media/image125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4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26.png"/><Relationship Id="rId2" Type="http://schemas.openxmlformats.org/officeDocument/2006/relationships/image" Target="../media/image127.jpeg"/><Relationship Id="rId3" Type="http://schemas.openxmlformats.org/officeDocument/2006/relationships/image" Target="../media/image128.png"/><Relationship Id="rId4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29.png"/><Relationship Id="rId2" Type="http://schemas.openxmlformats.org/officeDocument/2006/relationships/image" Target="../media/image130.png"/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6" Type="http://schemas.openxmlformats.org/officeDocument/2006/relationships/image" Target="../media/image134.png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47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135.jpeg"/><Relationship Id="rId2" Type="http://schemas.openxmlformats.org/officeDocument/2006/relationships/image" Target="../media/image136.jpeg"/><Relationship Id="rId3" Type="http://schemas.openxmlformats.org/officeDocument/2006/relationships/image" Target="../media/image137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48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138.png"/><Relationship Id="rId2" Type="http://schemas.openxmlformats.org/officeDocument/2006/relationships/image" Target="../media/image139.jpeg"/><Relationship Id="rId3" Type="http://schemas.openxmlformats.org/officeDocument/2006/relationships/image" Target="../media/image140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4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141.png"/><Relationship Id="rId2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142.png"/><Relationship Id="rId2" Type="http://schemas.openxmlformats.org/officeDocument/2006/relationships/hyperlink" Target="https://cloud.mail.ru/public/jeYh/WSGTubK7V" TargetMode="External"/><Relationship Id="rId3" Type="http://schemas.openxmlformats.org/officeDocument/2006/relationships/hyperlink" Target="https://cloud.mail.ru/public/jeYh/WSGTubK7V" TargetMode="External"/><Relationship Id="rId4" Type="http://schemas.openxmlformats.org/officeDocument/2006/relationships/hyperlink" Target="https://cloud.mail.ru/public/1Nwm/MnhheM2GM" TargetMode="External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5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143.png"/><Relationship Id="rId2" Type="http://schemas.openxmlformats.org/officeDocument/2006/relationships/image" Target="../media/image144.jpeg"/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5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147.png"/><Relationship Id="rId2" Type="http://schemas.openxmlformats.org/officeDocument/2006/relationships/image" Target="../media/image148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56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149.png"/><Relationship Id="rId2" Type="http://schemas.openxmlformats.org/officeDocument/2006/relationships/image" Target="../media/image150.png"/><Relationship Id="rId3" Type="http://schemas.openxmlformats.org/officeDocument/2006/relationships/slideLayout" Target="../slideLayouts/slideLayout1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151.jpeg"/><Relationship Id="rId2" Type="http://schemas.openxmlformats.org/officeDocument/2006/relationships/slideLayout" Target="../slideLayouts/slideLayout13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152.jpeg"/><Relationship Id="rId2" Type="http://schemas.openxmlformats.org/officeDocument/2006/relationships/image" Target="../media/image153.jpe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jpe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jpeg"/><Relationship Id="rId7" Type="http://schemas.openxmlformats.org/officeDocument/2006/relationships/image" Target="../media/image26.png"/><Relationship Id="rId8" Type="http://schemas.openxmlformats.org/officeDocument/2006/relationships/image" Target="../media/image27.jpe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1" Type="http://schemas.openxmlformats.org/officeDocument/2006/relationships/image" Target="../media/image30.jpeg"/><Relationship Id="rId12" Type="http://schemas.openxmlformats.org/officeDocument/2006/relationships/image" Target="../media/image31.png"/><Relationship Id="rId13" Type="http://schemas.openxmlformats.org/officeDocument/2006/relationships/slideLayout" Target="../slideLayouts/slideLayout13.xml"/><Relationship Id="rId14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png"/><Relationship Id="rId7" Type="http://schemas.openxmlformats.org/officeDocument/2006/relationships/image" Target="../media/image38.jpeg"/><Relationship Id="rId8" Type="http://schemas.openxmlformats.org/officeDocument/2006/relationships/slideLayout" Target="../slideLayouts/slideLayout13.xml"/><Relationship Id="rId9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756720" y="1292760"/>
            <a:ext cx="7772040" cy="12855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«Как вера Русь хранит» 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TextShape 2"/>
          <p:cNvSpPr txBox="1"/>
          <p:nvPr/>
        </p:nvSpPr>
        <p:spPr>
          <a:xfrm>
            <a:off x="1259640" y="2180520"/>
            <a:ext cx="7128360" cy="1752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Программа внеурочной деятельности по внедрению православного компонента в общеобразовательных учебных заведениях.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31" name="CustomShape 3"/>
          <p:cNvSpPr/>
          <p:nvPr/>
        </p:nvSpPr>
        <p:spPr>
          <a:xfrm>
            <a:off x="1259640" y="99360"/>
            <a:ext cx="6857640" cy="11894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Муниципальное автономное общеобразовательное учреждение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Заводоуковского городского округа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«Заводоуковская средняя общеобразовательная школа № 1»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(МАОУ «СОШ № 1»)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32" name="CustomShape 4"/>
          <p:cNvSpPr/>
          <p:nvPr/>
        </p:nvSpPr>
        <p:spPr>
          <a:xfrm>
            <a:off x="5000760" y="4864680"/>
            <a:ext cx="3642840" cy="13089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 algn="r">
              <a:lnSpc>
                <a:spcPct val="100000"/>
              </a:lnSpc>
            </a:pPr>
            <a:r>
              <a:rPr b="0" lang="ru-RU" sz="1600" spc="-1" strike="noStrike">
                <a:solidFill>
                  <a:srgbClr val="0d0d0d"/>
                </a:solidFill>
                <a:latin typeface="Times New Roman"/>
                <a:ea typeface="Calibri"/>
              </a:rPr>
              <a:t>Калинина Людмила Петровна,</a:t>
            </a:r>
            <a:endParaRPr b="0" lang="ru-RU" sz="16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ru-RU" sz="1600" spc="-1" strike="noStrike">
                <a:solidFill>
                  <a:srgbClr val="0d0d0d"/>
                </a:solidFill>
                <a:latin typeface="Times New Roman"/>
                <a:ea typeface="Calibri"/>
              </a:rPr>
              <a:t>учитель ИЗО и МХК,</a:t>
            </a:r>
            <a:endParaRPr b="0" lang="ru-RU" sz="16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ru-RU" sz="1600" spc="-1" strike="noStrike">
                <a:solidFill>
                  <a:srgbClr val="0d0d0d"/>
                </a:solidFill>
                <a:latin typeface="Times New Roman"/>
                <a:ea typeface="Calibri"/>
              </a:rPr>
              <a:t>преподаватель воскресной школы</a:t>
            </a:r>
            <a:endParaRPr b="0" lang="ru-RU" sz="16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ru-RU" sz="1600" spc="-1" strike="noStrike">
                <a:solidFill>
                  <a:srgbClr val="0d0d0d"/>
                </a:solidFill>
                <a:latin typeface="Times New Roman"/>
                <a:ea typeface="Calibri"/>
              </a:rPr>
              <a:t>прихода Свято-Георгиевского храма</a:t>
            </a:r>
            <a:endParaRPr b="0" lang="ru-RU" sz="16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ru-RU" sz="1600" spc="-1" strike="noStrike">
                <a:solidFill>
                  <a:srgbClr val="0d0d0d"/>
                </a:solidFill>
                <a:latin typeface="Times New Roman"/>
                <a:ea typeface="Calibri"/>
              </a:rPr>
              <a:t>г. Заводоуковска Тюменской обл.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33" name="CustomShape 5"/>
          <p:cNvSpPr/>
          <p:nvPr/>
        </p:nvSpPr>
        <p:spPr>
          <a:xfrm>
            <a:off x="2341080" y="6205320"/>
            <a:ext cx="46944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d0d0d"/>
                </a:solidFill>
                <a:latin typeface="Times New Roman"/>
              </a:rPr>
              <a:t>2020 -2021           2021-2022        2022-2023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34" name="Picture 2" descr=""/>
          <p:cNvPicPr/>
          <p:nvPr/>
        </p:nvPicPr>
        <p:blipFill>
          <a:blip r:embed="rId1"/>
          <a:srcRect l="0" t="0" r="0" b="2347"/>
          <a:stretch/>
        </p:blipFill>
        <p:spPr>
          <a:xfrm>
            <a:off x="1043640" y="3678120"/>
            <a:ext cx="3309840" cy="2359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428760" y="725760"/>
            <a:ext cx="8391600" cy="22251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 algn="ctr"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Темы уроков тесным образом перекликаются с заданиями Олимпиады ОПК, проводимой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Свято -Тихоновским Православным Университетом,  среди обучающихся общеобразовательных школ.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205" name="Picture 2" descr=""/>
          <p:cNvPicPr/>
          <p:nvPr/>
        </p:nvPicPr>
        <p:blipFill>
          <a:blip r:embed="rId1"/>
          <a:stretch/>
        </p:blipFill>
        <p:spPr>
          <a:xfrm>
            <a:off x="595440" y="3357720"/>
            <a:ext cx="7985160" cy="299844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273F4CFB-1AC1-4032-A88E-83BE410E0308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07" name="CustomShape 2"/>
          <p:cNvSpPr/>
          <p:nvPr/>
        </p:nvSpPr>
        <p:spPr>
          <a:xfrm>
            <a:off x="859320" y="1933920"/>
            <a:ext cx="76323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i="1" lang="ru-RU" sz="2400" spc="-1" strike="noStrike">
                <a:solidFill>
                  <a:srgbClr val="000000"/>
                </a:solidFill>
                <a:latin typeface="Times New Roman"/>
              </a:rPr>
              <a:t>Факты из жития святых  и исторических личностей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08" name="CustomShape 3"/>
          <p:cNvSpPr/>
          <p:nvPr/>
        </p:nvSpPr>
        <p:spPr>
          <a:xfrm>
            <a:off x="2506680" y="1200240"/>
            <a:ext cx="46767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31859c"/>
                </a:solidFill>
                <a:latin typeface="Times New Roman"/>
              </a:rPr>
              <a:t>Как вера Русь хранит</a:t>
            </a:r>
            <a:endParaRPr b="0" lang="ru-RU" sz="3600" spc="-1" strike="noStrike">
              <a:latin typeface="Arial"/>
            </a:endParaRPr>
          </a:p>
        </p:txBody>
      </p:sp>
      <p:grpSp>
        <p:nvGrpSpPr>
          <p:cNvPr id="209" name="Group 4"/>
          <p:cNvGrpSpPr/>
          <p:nvPr/>
        </p:nvGrpSpPr>
        <p:grpSpPr>
          <a:xfrm>
            <a:off x="357120" y="3000240"/>
            <a:ext cx="8501040" cy="2499840"/>
            <a:chOff x="357120" y="3000240"/>
            <a:chExt cx="8501040" cy="2499840"/>
          </a:xfrm>
        </p:grpSpPr>
        <p:pic>
          <p:nvPicPr>
            <p:cNvPr id="210" name="Picture 2" descr="http://i.mycdn.me/i?r=AzEPZsRbOZEKgBhR0XGMT1RklyNKDbxrPAJjkpCFY7mRCKaKTM5SRkZCeTgDn6uOyic"/>
            <p:cNvPicPr/>
            <p:nvPr/>
          </p:nvPicPr>
          <p:blipFill>
            <a:blip r:embed="rId1"/>
            <a:stretch/>
          </p:blipFill>
          <p:spPr>
            <a:xfrm>
              <a:off x="357120" y="3000240"/>
              <a:ext cx="3804120" cy="2499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1" name="Рисунок 7" descr="Картина Сергий Радонежский и Димтрий донской 300.jpg"/>
            <p:cNvPicPr/>
            <p:nvPr/>
          </p:nvPicPr>
          <p:blipFill>
            <a:blip r:embed="rId2"/>
            <a:stretch/>
          </p:blipFill>
          <p:spPr>
            <a:xfrm>
              <a:off x="4143240" y="3000240"/>
              <a:ext cx="1856880" cy="2499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2" name="Рисунок 8" descr="https://aisakov.ru/wp-content/uploads/2020/02/eiypmfhxkaeyaho.jpg"/>
            <p:cNvPicPr/>
            <p:nvPr/>
          </p:nvPicPr>
          <p:blipFill>
            <a:blip r:embed="rId3"/>
            <a:stretch/>
          </p:blipFill>
          <p:spPr>
            <a:xfrm>
              <a:off x="6000840" y="3000240"/>
              <a:ext cx="2857320" cy="2499840"/>
            </a:xfrm>
            <a:prstGeom prst="rect">
              <a:avLst/>
            </a:prstGeom>
            <a:ln w="936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CB145444-77D7-45DC-86BB-E6F821631330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214" name="Рисунок 2" descr="https://avatars.mds.yandex.net/get-zen_doc/1594475/pub_5df201c474f1bc00ada232f5_5df205c95ba2b500b1876c2e/scale_1200"/>
          <p:cNvPicPr/>
          <p:nvPr/>
        </p:nvPicPr>
        <p:blipFill>
          <a:blip r:embed="rId1"/>
          <a:stretch/>
        </p:blipFill>
        <p:spPr>
          <a:xfrm>
            <a:off x="285840" y="785880"/>
            <a:ext cx="4680000" cy="3096000"/>
          </a:xfrm>
          <a:prstGeom prst="rect">
            <a:avLst/>
          </a:prstGeom>
          <a:ln w="9360">
            <a:noFill/>
          </a:ln>
        </p:spPr>
      </p:pic>
      <p:pic>
        <p:nvPicPr>
          <p:cNvPr id="215" name="Рисунок 3" descr="https://82.com.ru/only/uploads/2019/12/479597_original.jpg"/>
          <p:cNvPicPr/>
          <p:nvPr/>
        </p:nvPicPr>
        <p:blipFill>
          <a:blip r:embed="rId2"/>
          <a:stretch/>
        </p:blipFill>
        <p:spPr>
          <a:xfrm>
            <a:off x="5143680" y="714240"/>
            <a:ext cx="3797640" cy="3240000"/>
          </a:xfrm>
          <a:prstGeom prst="rect">
            <a:avLst/>
          </a:prstGeom>
          <a:ln w="9360">
            <a:noFill/>
          </a:ln>
        </p:spPr>
      </p:pic>
      <p:sp>
        <p:nvSpPr>
          <p:cNvPr id="216" name="CustomShape 2"/>
          <p:cNvSpPr/>
          <p:nvPr/>
        </p:nvSpPr>
        <p:spPr>
          <a:xfrm>
            <a:off x="251640" y="4132440"/>
            <a:ext cx="4680000" cy="243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Согласно преданию, апостол Андрей  Первозванный проповедовал на Таврическом полуострове, потом по Днепру поднялся на север.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   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Апостол Андрей благословил киевские горы, где впоследствии возник Киев.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217" name="CustomShape 3"/>
          <p:cNvSpPr/>
          <p:nvPr/>
        </p:nvSpPr>
        <p:spPr>
          <a:xfrm>
            <a:off x="5364000" y="4132440"/>
            <a:ext cx="3347640" cy="243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"Флаг белый, через который синий крест святого Андрея того ради, что от сего апостола приняла Россия святое крещение".</a:t>
            </a:r>
            <a:endParaRPr b="0" lang="ru-RU" sz="22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i="1" lang="ru-RU" sz="2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i="1" lang="ru-RU" sz="2200" spc="-1" strike="noStrike">
                <a:solidFill>
                  <a:srgbClr val="000000"/>
                </a:solidFill>
                <a:latin typeface="Times New Roman"/>
              </a:rPr>
              <a:t>Петр </a:t>
            </a:r>
            <a:r>
              <a:rPr b="0" i="1" lang="en-US" sz="2200" spc="-1" strike="noStrike">
                <a:solidFill>
                  <a:srgbClr val="000000"/>
                </a:solidFill>
                <a:latin typeface="Times New Roman"/>
              </a:rPr>
              <a:t>I </a:t>
            </a:r>
            <a:r>
              <a:rPr b="0" i="1" lang="ru-RU" sz="2200" spc="-1" strike="noStrike">
                <a:solidFill>
                  <a:srgbClr val="000000"/>
                </a:solidFill>
                <a:latin typeface="Times New Roman"/>
              </a:rPr>
              <a:t>Великий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218" name="CustomShape 4"/>
          <p:cNvSpPr/>
          <p:nvPr/>
        </p:nvSpPr>
        <p:spPr>
          <a:xfrm>
            <a:off x="2382480" y="0"/>
            <a:ext cx="49345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376092"/>
                </a:solidFill>
                <a:latin typeface="Times New Roman"/>
              </a:rPr>
              <a:t>Андрей Первозванный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endParaRPr b="0" lang="ru-RU" sz="1400" spc="-1" strike="noStrike">
              <a:latin typeface="Times New Roman"/>
            </a:endParaRPr>
          </a:p>
          <a:p>
            <a:pPr algn="r">
              <a:lnSpc>
                <a:spcPct val="100000"/>
              </a:lnSpc>
            </a:pPr>
            <a:endParaRPr b="0" lang="ru-RU" sz="1400" spc="-1" strike="noStrike">
              <a:latin typeface="Times New Roman"/>
            </a:endParaRPr>
          </a:p>
        </p:txBody>
      </p:sp>
      <p:pic>
        <p:nvPicPr>
          <p:cNvPr id="220" name="Рисунок 3" descr=""/>
          <p:cNvPicPr/>
          <p:nvPr/>
        </p:nvPicPr>
        <p:blipFill>
          <a:blip r:embed="rId1"/>
          <a:stretch/>
        </p:blipFill>
        <p:spPr>
          <a:xfrm>
            <a:off x="1549800" y="766440"/>
            <a:ext cx="5760360" cy="4180320"/>
          </a:xfrm>
          <a:prstGeom prst="rect">
            <a:avLst/>
          </a:prstGeom>
          <a:ln w="9360">
            <a:noFill/>
          </a:ln>
        </p:spPr>
      </p:pic>
      <p:sp>
        <p:nvSpPr>
          <p:cNvPr id="221" name="CustomShape 2"/>
          <p:cNvSpPr/>
          <p:nvPr/>
        </p:nvSpPr>
        <p:spPr>
          <a:xfrm>
            <a:off x="0" y="63000"/>
            <a:ext cx="9192960" cy="73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100" spc="-1" strike="noStrike">
                <a:solidFill>
                  <a:srgbClr val="000000"/>
                </a:solidFill>
                <a:latin typeface="Times New Roman"/>
              </a:rPr>
              <a:t>Издревле было у Руси великое и славное имя</a:t>
            </a:r>
            <a:endParaRPr b="0" lang="ru-RU" sz="2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1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ru-RU" sz="2100" spc="-1" strike="noStrike">
                <a:solidFill>
                  <a:srgbClr val="000000"/>
                </a:solidFill>
                <a:latin typeface="Times New Roman"/>
              </a:rPr>
              <a:t>«Дом Пресвятой Богородицы».</a:t>
            </a:r>
            <a:endParaRPr b="0" lang="ru-RU" sz="2100" spc="-1" strike="noStrike">
              <a:latin typeface="Arial"/>
            </a:endParaRPr>
          </a:p>
        </p:txBody>
      </p:sp>
      <p:sp>
        <p:nvSpPr>
          <p:cNvPr id="222" name="CustomShape 3"/>
          <p:cNvSpPr/>
          <p:nvPr/>
        </p:nvSpPr>
        <p:spPr>
          <a:xfrm>
            <a:off x="-23760" y="4941000"/>
            <a:ext cx="9216720" cy="1690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100" spc="-1" strike="noStrike">
                <a:solidFill>
                  <a:srgbClr val="000000"/>
                </a:solidFill>
                <a:latin typeface="Times New Roman"/>
              </a:rPr>
              <a:t>Иконы Заступницы-Богородицы охраняют Россию с четырех сторон.</a:t>
            </a:r>
            <a:endParaRPr b="0" lang="ru-RU" sz="2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100" spc="-1" strike="noStrike">
                <a:solidFill>
                  <a:srgbClr val="000000"/>
                </a:solidFill>
                <a:latin typeface="Times New Roman"/>
              </a:rPr>
              <a:t>Тихвинская икона - </a:t>
            </a:r>
            <a:r>
              <a:rPr b="0" lang="ru-RU" sz="2100" spc="-1" strike="noStrike">
                <a:solidFill>
                  <a:srgbClr val="000000"/>
                </a:solidFill>
                <a:latin typeface="Times New Roman"/>
              </a:rPr>
              <a:t>хранит северные границы.</a:t>
            </a:r>
            <a:endParaRPr b="0" lang="ru-RU" sz="2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100" spc="-1" strike="noStrike">
                <a:solidFill>
                  <a:srgbClr val="000000"/>
                </a:solidFill>
                <a:latin typeface="Times New Roman"/>
              </a:rPr>
              <a:t>Иверская икона </a:t>
            </a:r>
            <a:r>
              <a:rPr b="0" lang="ru-RU" sz="2100" spc="-1" strike="noStrike">
                <a:solidFill>
                  <a:srgbClr val="000000"/>
                </a:solidFill>
                <a:latin typeface="Times New Roman"/>
              </a:rPr>
              <a:t>– хранит южные пределы  России.</a:t>
            </a:r>
            <a:endParaRPr b="0" lang="ru-RU" sz="2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100" spc="-1" strike="noStrike">
                <a:solidFill>
                  <a:srgbClr val="000000"/>
                </a:solidFill>
                <a:latin typeface="Times New Roman"/>
              </a:rPr>
              <a:t>Смоленская и Почаевская  иконы  - </a:t>
            </a:r>
            <a:r>
              <a:rPr b="0" lang="ru-RU" sz="2100" spc="-1" strike="noStrike">
                <a:solidFill>
                  <a:srgbClr val="000000"/>
                </a:solidFill>
                <a:latin typeface="Times New Roman"/>
              </a:rPr>
              <a:t>хранят нашу Родину с запада.</a:t>
            </a:r>
            <a:endParaRPr b="0" lang="ru-RU" sz="2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100" spc="-1" strike="noStrike">
                <a:solidFill>
                  <a:srgbClr val="000000"/>
                </a:solidFill>
                <a:latin typeface="Times New Roman"/>
              </a:rPr>
              <a:t>На востоке ограждает российские земли </a:t>
            </a:r>
            <a:r>
              <a:rPr b="1" lang="ru-RU" sz="2100" spc="-1" strike="noStrike">
                <a:solidFill>
                  <a:srgbClr val="000000"/>
                </a:solidFill>
                <a:latin typeface="Times New Roman"/>
              </a:rPr>
              <a:t>Казанская икона Божией Матери</a:t>
            </a:r>
            <a:r>
              <a:rPr b="0" lang="ru-RU" sz="2100" spc="-1" strike="noStrike">
                <a:solidFill>
                  <a:srgbClr val="000000"/>
                </a:solidFill>
                <a:latin typeface="Times New Roman"/>
              </a:rPr>
              <a:t>.</a:t>
            </a:r>
            <a:endParaRPr b="0" lang="ru-RU" sz="2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B1AC5E4-E5C1-4118-B157-63E44B112EDE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224" name="Рисунок 2" descr="https://s46.radikal.ru/i113/1110/11/2dfa5a879166.jpg"/>
          <p:cNvPicPr/>
          <p:nvPr/>
        </p:nvPicPr>
        <p:blipFill>
          <a:blip r:embed="rId1"/>
          <a:srcRect l="19286" t="0" r="0" b="0"/>
          <a:stretch/>
        </p:blipFill>
        <p:spPr>
          <a:xfrm>
            <a:off x="214200" y="714240"/>
            <a:ext cx="1997280" cy="1656000"/>
          </a:xfrm>
          <a:prstGeom prst="rect">
            <a:avLst/>
          </a:prstGeom>
          <a:ln>
            <a:noFill/>
          </a:ln>
        </p:spPr>
      </p:pic>
      <p:pic>
        <p:nvPicPr>
          <p:cNvPr id="225" name="Рисунок 4" descr="Александр Невский и папские кардиналы"/>
          <p:cNvPicPr/>
          <p:nvPr/>
        </p:nvPicPr>
        <p:blipFill>
          <a:blip r:embed="rId2"/>
          <a:stretch/>
        </p:blipFill>
        <p:spPr>
          <a:xfrm>
            <a:off x="785880" y="4643280"/>
            <a:ext cx="1781280" cy="1980000"/>
          </a:xfrm>
          <a:prstGeom prst="rect">
            <a:avLst/>
          </a:prstGeom>
          <a:ln>
            <a:noFill/>
          </a:ln>
        </p:spPr>
      </p:pic>
      <p:sp>
        <p:nvSpPr>
          <p:cNvPr id="226" name="CustomShape 2"/>
          <p:cNvSpPr/>
          <p:nvPr/>
        </p:nvSpPr>
        <p:spPr>
          <a:xfrm>
            <a:off x="3214080" y="2613960"/>
            <a:ext cx="5472360" cy="176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Накануне Невской битвы в 1240 году князь сказал своей малочисленной дружине: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«Не в силе Бог, а в правде. Иные – с оружием, иные – на конях, а мы Имя Господа Бога нашего призовем!».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227" name="CustomShape 3"/>
          <p:cNvSpPr/>
          <p:nvPr/>
        </p:nvSpPr>
        <p:spPr>
          <a:xfrm>
            <a:off x="3129120" y="4797000"/>
            <a:ext cx="5618880" cy="1690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2100" spc="-1" strike="noStrike">
                <a:solidFill>
                  <a:srgbClr val="000000"/>
                </a:solidFill>
                <a:latin typeface="Times New Roman"/>
              </a:rPr>
              <a:t>Александр Невский отстоял православную веру. В 1251 году римским послам на просьбу обратить Русь в  католичество Александр сказал: </a:t>
            </a:r>
            <a:r>
              <a:rPr b="1" lang="ru-RU" sz="2100" spc="-1" strike="noStrike">
                <a:solidFill>
                  <a:srgbClr val="000000"/>
                </a:solidFill>
                <a:latin typeface="Times New Roman"/>
              </a:rPr>
              <a:t>«Мы свою веру знаем, а от вас учения не примем».</a:t>
            </a:r>
            <a:endParaRPr b="0" lang="ru-RU" sz="2100" spc="-1" strike="noStrike">
              <a:latin typeface="Arial"/>
            </a:endParaRPr>
          </a:p>
        </p:txBody>
      </p:sp>
      <p:pic>
        <p:nvPicPr>
          <p:cNvPr id="228" name="Picture 2" descr="http://i.mycdn.me/i?r=AzEPZsRbOZEKgBhR0XGMT1RklyNKDbxrPAJjkpCFY7mRCKaKTM5SRkZCeTgDn6uOyic"/>
          <p:cNvPicPr/>
          <p:nvPr/>
        </p:nvPicPr>
        <p:blipFill>
          <a:blip r:embed="rId3"/>
          <a:stretch/>
        </p:blipFill>
        <p:spPr>
          <a:xfrm>
            <a:off x="214200" y="2571840"/>
            <a:ext cx="2874600" cy="1914480"/>
          </a:xfrm>
          <a:prstGeom prst="rect">
            <a:avLst/>
          </a:prstGeom>
          <a:ln>
            <a:noFill/>
          </a:ln>
        </p:spPr>
      </p:pic>
      <p:pic>
        <p:nvPicPr>
          <p:cNvPr id="229" name="Picture 2" descr="Православная мама (том 2) :: Сибмама - Рецепт весеннего наст…"/>
          <p:cNvPicPr/>
          <p:nvPr/>
        </p:nvPicPr>
        <p:blipFill>
          <a:blip r:embed="rId4"/>
          <a:srcRect l="4765" t="0" r="0" b="0"/>
          <a:stretch/>
        </p:blipFill>
        <p:spPr>
          <a:xfrm>
            <a:off x="7286760" y="642960"/>
            <a:ext cx="1619280" cy="1694520"/>
          </a:xfrm>
          <a:prstGeom prst="rect">
            <a:avLst/>
          </a:prstGeom>
          <a:ln w="9360">
            <a:noFill/>
          </a:ln>
        </p:spPr>
      </p:pic>
      <p:sp>
        <p:nvSpPr>
          <p:cNvPr id="230" name="CustomShape 4"/>
          <p:cNvSpPr/>
          <p:nvPr/>
        </p:nvSpPr>
        <p:spPr>
          <a:xfrm>
            <a:off x="2857320" y="714240"/>
            <a:ext cx="3785760" cy="137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100" spc="-1" strike="noStrike">
                <a:solidFill>
                  <a:srgbClr val="000000"/>
                </a:solidFill>
                <a:latin typeface="Times New Roman"/>
              </a:rPr>
              <a:t>Перед Невской битвой. М</a:t>
            </a:r>
            <a:r>
              <a:rPr b="0" lang="ru-RU" sz="2100" spc="-1" strike="noStrike">
                <a:solidFill>
                  <a:srgbClr val="000000"/>
                </a:solidFill>
                <a:latin typeface="Times New Roman"/>
              </a:rPr>
              <a:t>олитва князя Алексанлра</a:t>
            </a:r>
            <a:endParaRPr b="0" lang="ru-RU" sz="2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100" spc="-1" strike="noStrike">
                <a:solidFill>
                  <a:srgbClr val="000000"/>
                </a:solidFill>
                <a:latin typeface="Times New Roman"/>
              </a:rPr>
              <a:t>Видение начальнику стражи Пелгусию.</a:t>
            </a:r>
            <a:endParaRPr b="0" lang="ru-RU" sz="2100" spc="-1" strike="noStrike">
              <a:latin typeface="Arial"/>
            </a:endParaRPr>
          </a:p>
        </p:txBody>
      </p:sp>
      <p:sp>
        <p:nvSpPr>
          <p:cNvPr id="231" name="CustomShape 5"/>
          <p:cNvSpPr/>
          <p:nvPr/>
        </p:nvSpPr>
        <p:spPr>
          <a:xfrm>
            <a:off x="2509920" y="0"/>
            <a:ext cx="43279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376092"/>
                </a:solidFill>
                <a:latin typeface="Times New Roman"/>
              </a:rPr>
              <a:t>Александр Невский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232" name="CustomShape 6"/>
          <p:cNvSpPr/>
          <p:nvPr/>
        </p:nvSpPr>
        <p:spPr>
          <a:xfrm rot="10800000">
            <a:off x="2643480" y="1143000"/>
            <a:ext cx="428400" cy="21384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3" name="CustomShape 7"/>
          <p:cNvSpPr/>
          <p:nvPr/>
        </p:nvSpPr>
        <p:spPr>
          <a:xfrm>
            <a:off x="6500880" y="1500120"/>
            <a:ext cx="428400" cy="21384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9B37836-43A3-4AFA-9697-13B1E681AB1E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235" name="Рисунок 2" descr="G:\За НРАВСТВЕННЫЙ ПОДВИГ 2020\4_Дмитрий Донской\Княгиня и Дмитрий Донской.png"/>
          <p:cNvPicPr/>
          <p:nvPr/>
        </p:nvPicPr>
        <p:blipFill>
          <a:blip r:embed="rId1"/>
          <a:stretch/>
        </p:blipFill>
        <p:spPr>
          <a:xfrm>
            <a:off x="465840" y="5013000"/>
            <a:ext cx="2160000" cy="1663560"/>
          </a:xfrm>
          <a:prstGeom prst="rect">
            <a:avLst/>
          </a:prstGeom>
          <a:ln w="9360">
            <a:noFill/>
          </a:ln>
        </p:spPr>
      </p:pic>
      <p:pic>
        <p:nvPicPr>
          <p:cNvPr id="236" name="Рисунок 3" descr="Картина Сергий Радонежский и Димтрий донской 300.jpg"/>
          <p:cNvPicPr/>
          <p:nvPr/>
        </p:nvPicPr>
        <p:blipFill>
          <a:blip r:embed="rId2"/>
          <a:stretch/>
        </p:blipFill>
        <p:spPr>
          <a:xfrm>
            <a:off x="467640" y="306720"/>
            <a:ext cx="2192040" cy="2833560"/>
          </a:xfrm>
          <a:prstGeom prst="rect">
            <a:avLst/>
          </a:prstGeom>
          <a:ln>
            <a:noFill/>
          </a:ln>
        </p:spPr>
      </p:pic>
      <p:sp>
        <p:nvSpPr>
          <p:cNvPr id="237" name="CustomShape 2"/>
          <p:cNvSpPr/>
          <p:nvPr/>
        </p:nvSpPr>
        <p:spPr>
          <a:xfrm>
            <a:off x="2857320" y="1000080"/>
            <a:ext cx="5976360" cy="143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В памяти народа Дмитрий Донской - национальный герой, победитель на Куликовом поле,  получил благословение от Сергия Радонежского.</a:t>
            </a:r>
            <a:endParaRPr b="0" lang="ru-RU" sz="2200" spc="-1" strike="noStrike">
              <a:latin typeface="Arial"/>
            </a:endParaRPr>
          </a:p>
        </p:txBody>
      </p:sp>
      <p:pic>
        <p:nvPicPr>
          <p:cNvPr id="238" name="Рисунок 5" descr="WZ4sc9"/>
          <p:cNvPicPr/>
          <p:nvPr/>
        </p:nvPicPr>
        <p:blipFill>
          <a:blip r:embed="rId3"/>
          <a:stretch/>
        </p:blipFill>
        <p:spPr>
          <a:xfrm>
            <a:off x="467640" y="3435840"/>
            <a:ext cx="2160360" cy="1439640"/>
          </a:xfrm>
          <a:prstGeom prst="rect">
            <a:avLst/>
          </a:prstGeom>
          <a:ln w="9360">
            <a:noFill/>
          </a:ln>
        </p:spPr>
      </p:pic>
      <p:sp>
        <p:nvSpPr>
          <p:cNvPr id="239" name="CustomShape 3"/>
          <p:cNvSpPr/>
          <p:nvPr/>
        </p:nvSpPr>
        <p:spPr>
          <a:xfrm>
            <a:off x="2771640" y="3047400"/>
            <a:ext cx="5976360" cy="201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2100" spc="-1" strike="noStrike">
                <a:solidFill>
                  <a:srgbClr val="000000"/>
                </a:solidFill>
                <a:latin typeface="Times New Roman"/>
              </a:rPr>
              <a:t>Многих, павших в Куликовской битве русских воинов с почестями похоронили на поле боя. Князь Димитрий установил - день поминовения павших воинов  и всех своих усопших.</a:t>
            </a:r>
            <a:endParaRPr b="0" lang="ru-RU" sz="21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100" spc="-1" strike="noStrike">
                <a:solidFill>
                  <a:srgbClr val="000000"/>
                </a:solidFill>
                <a:latin typeface="Times New Roman"/>
              </a:rPr>
              <a:t>С тех пор этот день называется - Димитриевской родительской субботой.</a:t>
            </a:r>
            <a:endParaRPr b="0" lang="ru-RU" sz="2100" spc="-1" strike="noStrike">
              <a:latin typeface="Arial"/>
            </a:endParaRPr>
          </a:p>
        </p:txBody>
      </p:sp>
      <p:sp>
        <p:nvSpPr>
          <p:cNvPr id="240" name="CustomShape 4"/>
          <p:cNvSpPr/>
          <p:nvPr/>
        </p:nvSpPr>
        <p:spPr>
          <a:xfrm>
            <a:off x="2771640" y="5244840"/>
            <a:ext cx="5948640" cy="137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100" spc="-1" strike="noStrike">
                <a:solidFill>
                  <a:srgbClr val="000000"/>
                </a:solidFill>
                <a:latin typeface="Times New Roman"/>
              </a:rPr>
              <a:t>Единственной женой князя Дмитрия была Евдокия – дочь великого князя Суздальско-Нижегородского Дмитрия Константиновича.</a:t>
            </a:r>
            <a:endParaRPr b="0" lang="ru-RU" sz="2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100" spc="-1" strike="noStrike">
                <a:solidFill>
                  <a:srgbClr val="000000"/>
                </a:solidFill>
                <a:latin typeface="Times New Roman"/>
              </a:rPr>
              <a:t>Их брак - пример великой супружеской любви.</a:t>
            </a:r>
            <a:endParaRPr b="0" lang="ru-RU" sz="2100" spc="-1" strike="noStrike">
              <a:latin typeface="Arial"/>
            </a:endParaRPr>
          </a:p>
        </p:txBody>
      </p:sp>
      <p:sp>
        <p:nvSpPr>
          <p:cNvPr id="241" name="CustomShape 5"/>
          <p:cNvSpPr/>
          <p:nvPr/>
        </p:nvSpPr>
        <p:spPr>
          <a:xfrm>
            <a:off x="2745360" y="214200"/>
            <a:ext cx="61491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376092"/>
                </a:solidFill>
                <a:latin typeface="Times New Roman"/>
              </a:rPr>
              <a:t>Дмитрий Иванович Донской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95AB808-C513-45C3-9C46-D911723789D4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243" name="Рисунок 2" descr="https://aisakov.ru/wp-content/uploads/2020/02/eiypmfhxkaeyaho.jpg"/>
          <p:cNvPicPr/>
          <p:nvPr/>
        </p:nvPicPr>
        <p:blipFill>
          <a:blip r:embed="rId1"/>
          <a:stretch/>
        </p:blipFill>
        <p:spPr>
          <a:xfrm>
            <a:off x="571320" y="785880"/>
            <a:ext cx="2214360" cy="1785600"/>
          </a:xfrm>
          <a:prstGeom prst="rect">
            <a:avLst/>
          </a:prstGeom>
          <a:ln w="9360">
            <a:noFill/>
          </a:ln>
        </p:spPr>
      </p:pic>
      <p:pic>
        <p:nvPicPr>
          <p:cNvPr id="244" name="Рисунок 3" descr=""/>
          <p:cNvPicPr/>
          <p:nvPr/>
        </p:nvPicPr>
        <p:blipFill>
          <a:blip r:embed="rId2"/>
          <a:stretch/>
        </p:blipFill>
        <p:spPr>
          <a:xfrm>
            <a:off x="285840" y="2786040"/>
            <a:ext cx="2703960" cy="1705680"/>
          </a:xfrm>
          <a:prstGeom prst="rect">
            <a:avLst/>
          </a:prstGeom>
          <a:ln w="9360">
            <a:noFill/>
          </a:ln>
        </p:spPr>
      </p:pic>
      <p:pic>
        <p:nvPicPr>
          <p:cNvPr id="245" name="Рисунок 4" descr=""/>
          <p:cNvPicPr/>
          <p:nvPr/>
        </p:nvPicPr>
        <p:blipFill>
          <a:blip r:embed="rId3"/>
          <a:stretch/>
        </p:blipFill>
        <p:spPr>
          <a:xfrm>
            <a:off x="281880" y="4714920"/>
            <a:ext cx="1360800" cy="1894320"/>
          </a:xfrm>
          <a:prstGeom prst="rect">
            <a:avLst/>
          </a:prstGeom>
          <a:ln w="9360">
            <a:noFill/>
          </a:ln>
        </p:spPr>
      </p:pic>
      <p:pic>
        <p:nvPicPr>
          <p:cNvPr id="246" name="Рисунок 6" descr=""/>
          <p:cNvPicPr/>
          <p:nvPr/>
        </p:nvPicPr>
        <p:blipFill>
          <a:blip r:embed="rId4"/>
          <a:stretch/>
        </p:blipFill>
        <p:spPr>
          <a:xfrm>
            <a:off x="1979640" y="4714920"/>
            <a:ext cx="1306080" cy="1893600"/>
          </a:xfrm>
          <a:prstGeom prst="rect">
            <a:avLst/>
          </a:prstGeom>
          <a:ln w="9360">
            <a:noFill/>
          </a:ln>
        </p:spPr>
      </p:pic>
      <p:sp>
        <p:nvSpPr>
          <p:cNvPr id="247" name="CustomShape 2"/>
          <p:cNvSpPr/>
          <p:nvPr/>
        </p:nvSpPr>
        <p:spPr>
          <a:xfrm>
            <a:off x="3492000" y="4741560"/>
            <a:ext cx="5184360" cy="1690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100" spc="-1" strike="noStrike">
                <a:solidFill>
                  <a:srgbClr val="000000"/>
                </a:solidFill>
                <a:latin typeface="Times New Roman"/>
              </a:rPr>
              <a:t>Суворов написал две книги</a:t>
            </a:r>
            <a:endParaRPr b="0" lang="ru-RU" sz="21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100" spc="-1" strike="noStrike">
                <a:solidFill>
                  <a:srgbClr val="000000"/>
                </a:solidFill>
                <a:latin typeface="Times New Roman"/>
              </a:rPr>
              <a:t>«Наука побеждать» - прославленное воинское учение для армии.</a:t>
            </a:r>
            <a:endParaRPr b="0" lang="ru-RU" sz="21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100" spc="-1" strike="noStrike">
                <a:solidFill>
                  <a:srgbClr val="000000"/>
                </a:solidFill>
                <a:latin typeface="Times New Roman"/>
              </a:rPr>
              <a:t>«Канон покаянный Спасителю и Господу нашему Иисусу Христу» - для души. </a:t>
            </a:r>
            <a:endParaRPr b="0" lang="ru-RU" sz="2100" spc="-1" strike="noStrike">
              <a:latin typeface="Arial"/>
            </a:endParaRPr>
          </a:p>
        </p:txBody>
      </p:sp>
      <p:sp>
        <p:nvSpPr>
          <p:cNvPr id="248" name="CustomShape 3"/>
          <p:cNvSpPr/>
          <p:nvPr/>
        </p:nvSpPr>
        <p:spPr>
          <a:xfrm>
            <a:off x="3500280" y="2571840"/>
            <a:ext cx="5328360" cy="228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2100" spc="-1" strike="noStrike">
                <a:solidFill>
                  <a:srgbClr val="003300"/>
                </a:solidFill>
                <a:latin typeface="Times New Roman"/>
              </a:rPr>
              <a:t>Перед каждым боем войска Суворова совершали молебен, а завершив сражение возносили  благодарственные молитвы  Господу.</a:t>
            </a:r>
            <a:endParaRPr b="0" lang="ru-RU" sz="21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100" spc="-1" strike="noStrike">
                <a:solidFill>
                  <a:srgbClr val="003300"/>
                </a:solidFill>
                <a:latin typeface="Times New Roman"/>
              </a:rPr>
              <a:t>«Мне солдат дороже себя», говорил А.В.Суворов.</a:t>
            </a:r>
            <a:endParaRPr b="0" lang="ru-RU" sz="21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100" spc="-1" strike="noStrike">
              <a:latin typeface="Arial"/>
            </a:endParaRPr>
          </a:p>
        </p:txBody>
      </p:sp>
      <p:sp>
        <p:nvSpPr>
          <p:cNvPr id="249" name="CustomShape 4"/>
          <p:cNvSpPr/>
          <p:nvPr/>
        </p:nvSpPr>
        <p:spPr>
          <a:xfrm>
            <a:off x="3571920" y="1000080"/>
            <a:ext cx="5328360" cy="137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2100" spc="-1" strike="noStrike">
                <a:solidFill>
                  <a:srgbClr val="003300"/>
                </a:solidFill>
                <a:latin typeface="Times New Roman"/>
              </a:rPr>
              <a:t>Свою жизнь Суворов посвятил военной службе во славу Отечества, участвовал в </a:t>
            </a:r>
            <a:r>
              <a:rPr b="1" lang="ru-RU" sz="2100" spc="-1" strike="noStrike">
                <a:solidFill>
                  <a:srgbClr val="003300"/>
                </a:solidFill>
                <a:latin typeface="Times New Roman"/>
              </a:rPr>
              <a:t>7 войнах</a:t>
            </a:r>
            <a:r>
              <a:rPr b="0" lang="ru-RU" sz="2100" spc="-1" strike="noStrike">
                <a:solidFill>
                  <a:srgbClr val="003300"/>
                </a:solidFill>
                <a:latin typeface="Times New Roman"/>
              </a:rPr>
              <a:t>, командовал в </a:t>
            </a:r>
            <a:r>
              <a:rPr b="1" lang="ru-RU" sz="2100" spc="-1" strike="noStrike">
                <a:solidFill>
                  <a:srgbClr val="003300"/>
                </a:solidFill>
                <a:latin typeface="Times New Roman"/>
              </a:rPr>
              <a:t>60 сражениях</a:t>
            </a:r>
            <a:r>
              <a:rPr b="0" lang="ru-RU" sz="2100" spc="-1" strike="noStrike">
                <a:solidFill>
                  <a:srgbClr val="003300"/>
                </a:solidFill>
                <a:latin typeface="Times New Roman"/>
              </a:rPr>
              <a:t> и ни одного из них не проиграл, </a:t>
            </a:r>
            <a:endParaRPr b="0" lang="ru-RU" sz="2100" spc="-1" strike="noStrike">
              <a:latin typeface="Arial"/>
            </a:endParaRPr>
          </a:p>
        </p:txBody>
      </p:sp>
      <p:sp>
        <p:nvSpPr>
          <p:cNvPr id="250" name="CustomShape 5"/>
          <p:cNvSpPr/>
          <p:nvPr/>
        </p:nvSpPr>
        <p:spPr>
          <a:xfrm>
            <a:off x="1392840" y="0"/>
            <a:ext cx="68454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376092"/>
                </a:solidFill>
                <a:latin typeface="Times New Roman"/>
              </a:rPr>
              <a:t>Александр Васильевич Суворов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F8EE3E61-F172-46D0-8001-F6AFAAEC05D4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252" name="Picture 5" descr="C:\Users\1\Desktop\Маслов Олег Сергеевич Адмирал Ушаков.jpg"/>
          <p:cNvPicPr/>
          <p:nvPr/>
        </p:nvPicPr>
        <p:blipFill>
          <a:blip r:embed="rId1"/>
          <a:stretch/>
        </p:blipFill>
        <p:spPr>
          <a:xfrm>
            <a:off x="1143000" y="1071720"/>
            <a:ext cx="2176920" cy="3357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3" name="CustomShape 2"/>
          <p:cNvSpPr/>
          <p:nvPr/>
        </p:nvSpPr>
        <p:spPr>
          <a:xfrm>
            <a:off x="285840" y="4500720"/>
            <a:ext cx="3785760" cy="201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За всю жизнь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Фёдор Ушаков участвовал в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43 крупных морских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сражениях  и  не проиграл ни одного морского боя,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а во время этих сражений не потерял ни одного своего корабля, ни один матрос не попал в плен.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54" name="CustomShape 3"/>
          <p:cNvSpPr/>
          <p:nvPr/>
        </p:nvSpPr>
        <p:spPr>
          <a:xfrm>
            <a:off x="4286160" y="4714920"/>
            <a:ext cx="450216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9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5 августа 2001 года адмирал Ушаков был канонизирован Русской Православной Церковью как местночтимый святой Саранской и Мордовской епархии.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255" name="Picture 5" descr="ushakov_big"/>
          <p:cNvPicPr/>
          <p:nvPr/>
        </p:nvPicPr>
        <p:blipFill>
          <a:blip r:embed="rId2"/>
          <a:stretch/>
        </p:blipFill>
        <p:spPr>
          <a:xfrm>
            <a:off x="4929120" y="1143000"/>
            <a:ext cx="2705760" cy="3214440"/>
          </a:xfrm>
          <a:prstGeom prst="rect">
            <a:avLst/>
          </a:prstGeom>
          <a:ln>
            <a:noFill/>
          </a:ln>
        </p:spPr>
      </p:pic>
      <p:sp>
        <p:nvSpPr>
          <p:cNvPr id="256" name="CustomShape 4"/>
          <p:cNvSpPr/>
          <p:nvPr/>
        </p:nvSpPr>
        <p:spPr>
          <a:xfrm>
            <a:off x="1669320" y="214200"/>
            <a:ext cx="5652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376092"/>
                </a:solidFill>
                <a:latin typeface="Times New Roman"/>
              </a:rPr>
              <a:t>Фёдор Фёдорович Ушаков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8E0108DE-B730-4E5B-B2A3-B71E4D307339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258" name="Рисунок 4" descr="Краткая биография Нахимова"/>
          <p:cNvPicPr/>
          <p:nvPr/>
        </p:nvPicPr>
        <p:blipFill>
          <a:blip r:embed="rId1"/>
          <a:stretch/>
        </p:blipFill>
        <p:spPr>
          <a:xfrm>
            <a:off x="395640" y="1124640"/>
            <a:ext cx="3168000" cy="2003040"/>
          </a:xfrm>
          <a:prstGeom prst="rect">
            <a:avLst/>
          </a:prstGeom>
          <a:ln w="9360">
            <a:noFill/>
          </a:ln>
        </p:spPr>
      </p:pic>
      <p:sp>
        <p:nvSpPr>
          <p:cNvPr id="259" name="CustomShape 2"/>
          <p:cNvSpPr/>
          <p:nvPr/>
        </p:nvSpPr>
        <p:spPr>
          <a:xfrm>
            <a:off x="3747240" y="999720"/>
            <a:ext cx="5098680" cy="233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2100" spc="-1" strike="noStrike">
                <a:solidFill>
                  <a:srgbClr val="000000"/>
                </a:solidFill>
                <a:latin typeface="Times New Roman"/>
              </a:rPr>
              <a:t>«Отец-благодетель» - так называли адмирала  солдаты и матросы.</a:t>
            </a:r>
            <a:endParaRPr b="0" lang="ru-RU" sz="21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100" spc="-1" strike="noStrike">
                <a:solidFill>
                  <a:srgbClr val="000000"/>
                </a:solidFill>
                <a:latin typeface="Times New Roman"/>
              </a:rPr>
              <a:t>«С нами Бог, и сам Нахимов с нами, он не даст нам, братцы, потонуть!»</a:t>
            </a:r>
            <a:endParaRPr b="0" lang="ru-RU" sz="2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100" spc="-1" strike="noStrike">
                <a:solidFill>
                  <a:srgbClr val="000000"/>
                </a:solidFill>
                <a:latin typeface="Times New Roman"/>
              </a:rPr>
              <a:t>В настоящее время на родине адмирала Нахимова, в Смоленской епархии, готовят документы для его канонизации.</a:t>
            </a:r>
            <a:endParaRPr b="0" lang="ru-RU" sz="2100" spc="-1" strike="noStrike">
              <a:latin typeface="Arial"/>
            </a:endParaRPr>
          </a:p>
        </p:txBody>
      </p:sp>
      <p:sp>
        <p:nvSpPr>
          <p:cNvPr id="260" name="CustomShape 3"/>
          <p:cNvSpPr/>
          <p:nvPr/>
        </p:nvSpPr>
        <p:spPr>
          <a:xfrm>
            <a:off x="2750400" y="3429000"/>
            <a:ext cx="6120360" cy="297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100" spc="-1" strike="noStrike">
                <a:solidFill>
                  <a:srgbClr val="000000"/>
                </a:solidFill>
                <a:latin typeface="Times New Roman"/>
              </a:rPr>
              <a:t>Нахимовский крест</a:t>
            </a:r>
            <a:endParaRPr b="0" lang="ru-RU" sz="21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100" spc="-1" strike="noStrike">
                <a:solidFill>
                  <a:srgbClr val="000000"/>
                </a:solidFill>
                <a:latin typeface="Times New Roman"/>
              </a:rPr>
              <a:t>        </a:t>
            </a:r>
            <a:r>
              <a:rPr b="0" lang="ru-RU" sz="2100" spc="-1" strike="noStrike">
                <a:solidFill>
                  <a:srgbClr val="000000"/>
                </a:solidFill>
                <a:latin typeface="Times New Roman"/>
              </a:rPr>
              <a:t>Адмирал Павел Нахимов всегда носил на груди крест-мощевик – фамильную святыню, которая передавалась из поколения в поколение более четырехсот лет. </a:t>
            </a:r>
            <a:endParaRPr b="0" lang="ru-RU" sz="21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100" spc="-1" strike="noStrike">
                <a:solidFill>
                  <a:srgbClr val="000000"/>
                </a:solidFill>
                <a:latin typeface="Times New Roman"/>
              </a:rPr>
              <a:t>В настоящее время Нахимовским крестом награждаются лучшие воинские части, корабли, музеи, училища, хранящие православные традиции русского воинства.</a:t>
            </a:r>
            <a:endParaRPr b="0" lang="ru-RU" sz="2100" spc="-1" strike="noStrike">
              <a:latin typeface="Arial"/>
            </a:endParaRPr>
          </a:p>
        </p:txBody>
      </p:sp>
      <p:pic>
        <p:nvPicPr>
          <p:cNvPr id="261" name="Picture 2" descr="http://journalpp.ru/wp-content/uploads/2016/07/nakhimov_cross.jpg"/>
          <p:cNvPicPr/>
          <p:nvPr/>
        </p:nvPicPr>
        <p:blipFill>
          <a:blip r:embed="rId2"/>
          <a:stretch/>
        </p:blipFill>
        <p:spPr>
          <a:xfrm>
            <a:off x="395640" y="3354120"/>
            <a:ext cx="2281320" cy="3043800"/>
          </a:xfrm>
          <a:prstGeom prst="rect">
            <a:avLst/>
          </a:prstGeom>
          <a:ln>
            <a:noFill/>
          </a:ln>
        </p:spPr>
      </p:pic>
      <p:sp>
        <p:nvSpPr>
          <p:cNvPr id="262" name="CustomShape 4"/>
          <p:cNvSpPr/>
          <p:nvPr/>
        </p:nvSpPr>
        <p:spPr>
          <a:xfrm>
            <a:off x="1600920" y="108720"/>
            <a:ext cx="60379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376092"/>
                </a:solidFill>
                <a:latin typeface="Times New Roman"/>
              </a:rPr>
              <a:t>Павел Степанович Нахимов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0C05671-E531-4E14-8666-CF50803B338A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264" name="Рисунок 2" descr=""/>
          <p:cNvPicPr/>
          <p:nvPr/>
        </p:nvPicPr>
        <p:blipFill>
          <a:blip r:embed="rId1"/>
          <a:stretch/>
        </p:blipFill>
        <p:spPr>
          <a:xfrm>
            <a:off x="333720" y="929520"/>
            <a:ext cx="2561760" cy="1507680"/>
          </a:xfrm>
          <a:prstGeom prst="rect">
            <a:avLst/>
          </a:prstGeom>
          <a:ln w="9360">
            <a:noFill/>
          </a:ln>
        </p:spPr>
      </p:pic>
      <p:pic>
        <p:nvPicPr>
          <p:cNvPr id="265" name="Рисунок 3" descr="https://pbs.twimg.com/media/DkpCVBQXgAA6jvo.jpg:large"/>
          <p:cNvPicPr/>
          <p:nvPr/>
        </p:nvPicPr>
        <p:blipFill>
          <a:blip r:embed="rId2"/>
          <a:stretch/>
        </p:blipFill>
        <p:spPr>
          <a:xfrm>
            <a:off x="296640" y="2825280"/>
            <a:ext cx="3483000" cy="1715760"/>
          </a:xfrm>
          <a:prstGeom prst="rect">
            <a:avLst/>
          </a:prstGeom>
          <a:ln w="9360">
            <a:noFill/>
          </a:ln>
        </p:spPr>
      </p:pic>
      <p:pic>
        <p:nvPicPr>
          <p:cNvPr id="266" name="Рисунок 4" descr="Русское воинство было боголюбивым не менее  немцев"/>
          <p:cNvPicPr/>
          <p:nvPr/>
        </p:nvPicPr>
        <p:blipFill>
          <a:blip r:embed="rId3"/>
          <a:srcRect l="0" t="0" r="0" b="10286"/>
          <a:stretch/>
        </p:blipFill>
        <p:spPr>
          <a:xfrm>
            <a:off x="7165080" y="674640"/>
            <a:ext cx="1511640" cy="2132280"/>
          </a:xfrm>
          <a:prstGeom prst="rect">
            <a:avLst/>
          </a:prstGeom>
          <a:ln w="9360">
            <a:noFill/>
          </a:ln>
        </p:spPr>
      </p:pic>
      <p:pic>
        <p:nvPicPr>
          <p:cNvPr id="267" name="Рисунок 5" descr="D:\Тупота О.М (фотопортфель)\obr\38 .Сестры милосердия Крестовоздвиженской общины.jpg"/>
          <p:cNvPicPr/>
          <p:nvPr/>
        </p:nvPicPr>
        <p:blipFill>
          <a:blip r:embed="rId4"/>
          <a:stretch/>
        </p:blipFill>
        <p:spPr>
          <a:xfrm>
            <a:off x="333720" y="4895280"/>
            <a:ext cx="2653560" cy="1538640"/>
          </a:xfrm>
          <a:prstGeom prst="rect">
            <a:avLst/>
          </a:prstGeom>
          <a:ln w="9360">
            <a:noFill/>
          </a:ln>
        </p:spPr>
      </p:pic>
      <p:sp>
        <p:nvSpPr>
          <p:cNvPr id="268" name="CustomShape 2"/>
          <p:cNvSpPr/>
          <p:nvPr/>
        </p:nvSpPr>
        <p:spPr>
          <a:xfrm>
            <a:off x="3132000" y="867960"/>
            <a:ext cx="3456000" cy="161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Защитники Отечества.: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Душу — Богу,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сердце — женщине,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долг — Отечеству,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честь — никому.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69" name="CustomShape 3"/>
          <p:cNvSpPr/>
          <p:nvPr/>
        </p:nvSpPr>
        <p:spPr>
          <a:xfrm>
            <a:off x="3888000" y="2825280"/>
            <a:ext cx="5255640" cy="161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За доблесть во время 1 Мировой войны орденами были награждены 2500 священников. Датой рождения православного военного духовенства считают </a:t>
            </a: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30 марта 1716 года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, когда Петр I утвердил Воинский устав.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70" name="CustomShape 4"/>
          <p:cNvSpPr/>
          <p:nvPr/>
        </p:nvSpPr>
        <p:spPr>
          <a:xfrm>
            <a:off x="3132000" y="4895280"/>
            <a:ext cx="5904360" cy="131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</a:rPr>
              <a:t>Крестовоздвиженская община попечения о раненых и больных -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российская община сестёр милосердия, первое в мире женское медицинское формирование по оказанию помощи раненым во время войны.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71" name="CustomShape 5"/>
          <p:cNvSpPr/>
          <p:nvPr/>
        </p:nvSpPr>
        <p:spPr>
          <a:xfrm>
            <a:off x="377640" y="0"/>
            <a:ext cx="819432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376092"/>
                </a:solidFill>
                <a:latin typeface="Times New Roman"/>
              </a:rPr>
              <a:t>Православная церковь в Первую Мировую войну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3E0E8D0A-C99C-4754-AE27-CF4DDDFAD1E5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136" name="Picture 2" descr="D:\ЧТОБ не ПОТЕРЯТЬ\Из серенькой флешки\ДОСТИЖЕНИЯ КЛП с 21г\Достижения КЛП с 21 г\Поощрительная грамота НПУ 21 Москва.jpg"/>
          <p:cNvPicPr/>
          <p:nvPr/>
        </p:nvPicPr>
        <p:blipFill>
          <a:blip r:embed="rId1"/>
          <a:stretch/>
        </p:blipFill>
        <p:spPr>
          <a:xfrm>
            <a:off x="4860000" y="980640"/>
            <a:ext cx="4057200" cy="5578560"/>
          </a:xfrm>
          <a:prstGeom prst="rect">
            <a:avLst/>
          </a:prstGeom>
          <a:ln>
            <a:noFill/>
          </a:ln>
        </p:spPr>
      </p:pic>
      <p:pic>
        <p:nvPicPr>
          <p:cNvPr id="137" name="Picture 2" descr=""/>
          <p:cNvPicPr/>
          <p:nvPr/>
        </p:nvPicPr>
        <p:blipFill>
          <a:blip r:embed="rId2"/>
          <a:stretch/>
        </p:blipFill>
        <p:spPr>
          <a:xfrm>
            <a:off x="179640" y="332640"/>
            <a:ext cx="5040360" cy="1525320"/>
          </a:xfrm>
          <a:prstGeom prst="rect">
            <a:avLst/>
          </a:prstGeom>
          <a:ln>
            <a:noFill/>
          </a:ln>
        </p:spPr>
      </p:pic>
      <p:pic>
        <p:nvPicPr>
          <p:cNvPr id="138" name="Picture 3" descr=""/>
          <p:cNvPicPr/>
          <p:nvPr/>
        </p:nvPicPr>
        <p:blipFill>
          <a:blip r:embed="rId3"/>
          <a:stretch/>
        </p:blipFill>
        <p:spPr>
          <a:xfrm>
            <a:off x="467640" y="3756240"/>
            <a:ext cx="4086000" cy="2738160"/>
          </a:xfrm>
          <a:prstGeom prst="rect">
            <a:avLst/>
          </a:prstGeom>
          <a:ln>
            <a:noFill/>
          </a:ln>
        </p:spPr>
      </p:pic>
      <p:sp>
        <p:nvSpPr>
          <p:cNvPr id="139" name="CustomShape 2"/>
          <p:cNvSpPr/>
          <p:nvPr/>
        </p:nvSpPr>
        <p:spPr>
          <a:xfrm>
            <a:off x="5364000" y="211320"/>
            <a:ext cx="3337200" cy="76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Всероссийский этап </a:t>
            </a: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2021 год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3F761F14-5E54-4C3A-9861-4BBB901F7830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273" name="Рисунок 2" descr="https://www.mccvu.ru/upload/medialibrary/de8/de80890d994ad4896cca72a8d1dfdc52.jpg"/>
          <p:cNvPicPr/>
          <p:nvPr/>
        </p:nvPicPr>
        <p:blipFill>
          <a:blip r:embed="rId1"/>
          <a:stretch/>
        </p:blipFill>
        <p:spPr>
          <a:xfrm>
            <a:off x="520200" y="672120"/>
            <a:ext cx="2569320" cy="173448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3177360" y="1391040"/>
            <a:ext cx="5929200" cy="100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Великая Отечественная война началась 22 июня 1941 года, в день всех святых, в земле Российской просиявших.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275" name="Рисунок 4" descr="http://i.mycdn.me/i?r=AzEPZsRbOZEKgBhR0XGMT1RkH8xN6TWJXAD1d_YDeNcad6aKTM5SRkZCeTgDn6uOyic"/>
          <p:cNvPicPr/>
          <p:nvPr/>
        </p:nvPicPr>
        <p:blipFill>
          <a:blip r:embed="rId2"/>
          <a:stretch/>
        </p:blipFill>
        <p:spPr>
          <a:xfrm>
            <a:off x="537120" y="2785320"/>
            <a:ext cx="2552400" cy="1860480"/>
          </a:xfrm>
          <a:prstGeom prst="rect">
            <a:avLst/>
          </a:prstGeom>
          <a:ln>
            <a:noFill/>
          </a:ln>
        </p:spPr>
      </p:pic>
      <p:sp>
        <p:nvSpPr>
          <p:cNvPr id="276" name="CustomShape 3"/>
          <p:cNvSpPr/>
          <p:nvPr/>
        </p:nvSpPr>
        <p:spPr>
          <a:xfrm>
            <a:off x="3227040" y="3039840"/>
            <a:ext cx="562788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1000 дней возносил свои молитвы о спасении Отечества старец Серафим Вырицкий.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277" name="Рисунок 9" descr="https://ds03.infourok.ru/uploads/ex/0a87/00028f0e-b33fd0af/1/img17.jpg"/>
          <p:cNvPicPr/>
          <p:nvPr/>
        </p:nvPicPr>
        <p:blipFill>
          <a:blip r:embed="rId3"/>
          <a:stretch/>
        </p:blipFill>
        <p:spPr>
          <a:xfrm>
            <a:off x="369720" y="4697640"/>
            <a:ext cx="2719440" cy="1901880"/>
          </a:xfrm>
          <a:prstGeom prst="rect">
            <a:avLst/>
          </a:prstGeom>
          <a:ln>
            <a:noFill/>
          </a:ln>
        </p:spPr>
      </p:pic>
      <p:sp>
        <p:nvSpPr>
          <p:cNvPr id="278" name="CustomShape 4"/>
          <p:cNvSpPr/>
          <p:nvPr/>
        </p:nvSpPr>
        <p:spPr>
          <a:xfrm>
            <a:off x="3258720" y="4987080"/>
            <a:ext cx="5595840" cy="131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Митрополит Ленинградский Алексий, оставаясь в осажденном Ленинграде, делил с людьми все трудности 900-дневной блокады, совершая богослужения под артиллерийским огнем.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79" name="CustomShape 5"/>
          <p:cNvSpPr/>
          <p:nvPr/>
        </p:nvSpPr>
        <p:spPr>
          <a:xfrm>
            <a:off x="3373920" y="85680"/>
            <a:ext cx="55364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376092"/>
                </a:solidFill>
                <a:latin typeface="Times New Roman"/>
              </a:rPr>
              <a:t>Православная церковь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376092"/>
                </a:solidFill>
                <a:latin typeface="Times New Roman"/>
              </a:rPr>
              <a:t>в Великую Отечественную войну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774DC6FA-D1A8-4D42-9D8D-6FAE7EE70E37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281" name="Рисунок 7" descr="http://i.mycdn.me/i?r=AzEPZsRbOZEKgBhR0XGMT1RkRvWt7ChsMyAmmxe99pyw-aaKTM5SRkZCeTgDn6uOyic"/>
          <p:cNvPicPr/>
          <p:nvPr/>
        </p:nvPicPr>
        <p:blipFill>
          <a:blip r:embed="rId1"/>
          <a:stretch/>
        </p:blipFill>
        <p:spPr>
          <a:xfrm>
            <a:off x="302760" y="4797000"/>
            <a:ext cx="2691360" cy="1680120"/>
          </a:xfrm>
          <a:prstGeom prst="rect">
            <a:avLst/>
          </a:prstGeom>
          <a:ln>
            <a:noFill/>
          </a:ln>
        </p:spPr>
      </p:pic>
      <p:sp>
        <p:nvSpPr>
          <p:cNvPr id="282" name="CustomShape 2"/>
          <p:cNvSpPr/>
          <p:nvPr/>
        </p:nvSpPr>
        <p:spPr>
          <a:xfrm>
            <a:off x="3132000" y="4975560"/>
            <a:ext cx="6001200" cy="131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4 сентября 1943 г. состоялась судьбоносная встреча Сталина с тремя митрополитами (Патриаршим местоблюстителем Сергием (Страгородским), Алексием (Симанским) и Николаем (Ярушевичем)).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283" name="Рисунок 11" descr="03.jpg"/>
          <p:cNvPicPr/>
          <p:nvPr/>
        </p:nvPicPr>
        <p:blipFill>
          <a:blip r:embed="rId2"/>
          <a:stretch/>
        </p:blipFill>
        <p:spPr>
          <a:xfrm>
            <a:off x="614160" y="774720"/>
            <a:ext cx="2391120" cy="1708200"/>
          </a:xfrm>
          <a:prstGeom prst="rect">
            <a:avLst/>
          </a:prstGeom>
          <a:ln>
            <a:noFill/>
          </a:ln>
        </p:spPr>
      </p:pic>
      <p:sp>
        <p:nvSpPr>
          <p:cNvPr id="284" name="CustomShape 3"/>
          <p:cNvSpPr/>
          <p:nvPr/>
        </p:nvSpPr>
        <p:spPr>
          <a:xfrm>
            <a:off x="3348000" y="1466640"/>
            <a:ext cx="471564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Колонна танков имени Димитрия Донского, переданная Армии церковью.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285" name="Picture 2" descr=""/>
          <p:cNvPicPr/>
          <p:nvPr/>
        </p:nvPicPr>
        <p:blipFill>
          <a:blip r:embed="rId3"/>
          <a:stretch/>
        </p:blipFill>
        <p:spPr>
          <a:xfrm>
            <a:off x="302760" y="2709000"/>
            <a:ext cx="3142800" cy="1769760"/>
          </a:xfrm>
          <a:prstGeom prst="rect">
            <a:avLst/>
          </a:prstGeom>
          <a:ln w="9360">
            <a:noFill/>
          </a:ln>
        </p:spPr>
      </p:pic>
      <p:sp>
        <p:nvSpPr>
          <p:cNvPr id="286" name="CustomShape 4"/>
          <p:cNvSpPr/>
          <p:nvPr/>
        </p:nvSpPr>
        <p:spPr>
          <a:xfrm>
            <a:off x="3780000" y="3086280"/>
            <a:ext cx="4715640" cy="100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Врачебный и духовный подвиг врача-хирурга Валентина Феликсовича Войно-Ясенецкого (Луки Крымского).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87" name="CustomShape 5"/>
          <p:cNvSpPr/>
          <p:nvPr/>
        </p:nvSpPr>
        <p:spPr>
          <a:xfrm>
            <a:off x="3373920" y="85680"/>
            <a:ext cx="55364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376092"/>
                </a:solidFill>
                <a:latin typeface="Times New Roman"/>
              </a:rPr>
              <a:t>Православная церковь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376092"/>
                </a:solidFill>
                <a:latin typeface="Times New Roman"/>
              </a:rPr>
              <a:t>в Великую Отечественную войну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194D39B3-C632-430E-9E4F-E0A242FCA052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89" name="CustomShape 2"/>
          <p:cNvSpPr/>
          <p:nvPr/>
        </p:nvSpPr>
        <p:spPr>
          <a:xfrm>
            <a:off x="3080880" y="5033160"/>
            <a:ext cx="3229200" cy="100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Пастырское окормление военнослужищих и армейские капелланы.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90" name="CustomShape 3"/>
          <p:cNvSpPr/>
          <p:nvPr/>
        </p:nvSpPr>
        <p:spPr>
          <a:xfrm>
            <a:off x="3803040" y="1646640"/>
            <a:ext cx="47156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Молитва о Святой Руси.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3750840" y="2757960"/>
            <a:ext cx="5163120" cy="161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Общецерковный денежный сбор на нужды пострадавших мирных жителей и беженцев из Донецкой и Луганской Народных Республик, Запорожской и Херсонской областей, Украины.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92" name="CustomShape 5"/>
          <p:cNvSpPr/>
          <p:nvPr/>
        </p:nvSpPr>
        <p:spPr>
          <a:xfrm>
            <a:off x="179640" y="85680"/>
            <a:ext cx="8763480" cy="48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600" spc="-1" strike="noStrike">
                <a:solidFill>
                  <a:srgbClr val="376092"/>
                </a:solidFill>
                <a:latin typeface="Times New Roman"/>
              </a:rPr>
              <a:t>Православная церковь и специальная военная операция</a:t>
            </a:r>
            <a:endParaRPr b="0" lang="ru-RU" sz="2600" spc="-1" strike="noStrike">
              <a:latin typeface="Arial"/>
            </a:endParaRPr>
          </a:p>
        </p:txBody>
      </p:sp>
      <p:pic>
        <p:nvPicPr>
          <p:cNvPr id="293" name="Picture 3" descr=""/>
          <p:cNvPicPr/>
          <p:nvPr/>
        </p:nvPicPr>
        <p:blipFill>
          <a:blip r:embed="rId1"/>
          <a:stretch/>
        </p:blipFill>
        <p:spPr>
          <a:xfrm>
            <a:off x="356400" y="822600"/>
            <a:ext cx="2968560" cy="1647720"/>
          </a:xfrm>
          <a:prstGeom prst="rect">
            <a:avLst/>
          </a:prstGeom>
          <a:ln>
            <a:noFill/>
          </a:ln>
        </p:spPr>
      </p:pic>
      <p:pic>
        <p:nvPicPr>
          <p:cNvPr id="294" name="Picture 4" descr=""/>
          <p:cNvPicPr/>
          <p:nvPr/>
        </p:nvPicPr>
        <p:blipFill>
          <a:blip r:embed="rId2"/>
          <a:stretch/>
        </p:blipFill>
        <p:spPr>
          <a:xfrm>
            <a:off x="415800" y="2777760"/>
            <a:ext cx="2909160" cy="1939320"/>
          </a:xfrm>
          <a:prstGeom prst="rect">
            <a:avLst/>
          </a:prstGeom>
          <a:ln>
            <a:noFill/>
          </a:ln>
        </p:spPr>
      </p:pic>
      <p:pic>
        <p:nvPicPr>
          <p:cNvPr id="295" name="Picture 5" descr=""/>
          <p:cNvPicPr/>
          <p:nvPr/>
        </p:nvPicPr>
        <p:blipFill>
          <a:blip r:embed="rId3"/>
          <a:stretch/>
        </p:blipFill>
        <p:spPr>
          <a:xfrm>
            <a:off x="640440" y="4856760"/>
            <a:ext cx="2274840" cy="1709640"/>
          </a:xfrm>
          <a:prstGeom prst="rect">
            <a:avLst/>
          </a:prstGeom>
          <a:ln>
            <a:noFill/>
          </a:ln>
        </p:spPr>
      </p:pic>
      <p:sp>
        <p:nvSpPr>
          <p:cNvPr id="296" name="CustomShape 6"/>
          <p:cNvSpPr/>
          <p:nvPr/>
        </p:nvSpPr>
        <p:spPr>
          <a:xfrm>
            <a:off x="4986000" y="563040"/>
            <a:ext cx="41259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«В ОКОПАХ НЕТ НЕВЕРУЮЩИХ»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297" name="Picture 6" descr=""/>
          <p:cNvPicPr/>
          <p:nvPr/>
        </p:nvPicPr>
        <p:blipFill>
          <a:blip r:embed="rId4"/>
          <a:stretch/>
        </p:blipFill>
        <p:spPr>
          <a:xfrm>
            <a:off x="6152040" y="4893120"/>
            <a:ext cx="2523960" cy="1744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A27372C-4EBD-4560-A909-E9EC166781D6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99" name="CustomShape 2"/>
          <p:cNvSpPr/>
          <p:nvPr/>
        </p:nvSpPr>
        <p:spPr>
          <a:xfrm>
            <a:off x="2968560" y="942120"/>
            <a:ext cx="37440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i="1" lang="ru-RU" sz="2400" spc="-1" strike="noStrike">
                <a:solidFill>
                  <a:srgbClr val="000000"/>
                </a:solidFill>
                <a:latin typeface="Times New Roman"/>
              </a:rPr>
              <a:t>Региональный компонент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00" name="CustomShape 3"/>
          <p:cNvSpPr/>
          <p:nvPr/>
        </p:nvSpPr>
        <p:spPr>
          <a:xfrm>
            <a:off x="2518920" y="295920"/>
            <a:ext cx="46767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31859c"/>
                </a:solidFill>
                <a:latin typeface="Times New Roman"/>
              </a:rPr>
              <a:t>Как вера Русь хранит</a:t>
            </a:r>
            <a:endParaRPr b="0" lang="ru-RU" sz="3600" spc="-1" strike="noStrike">
              <a:latin typeface="Arial"/>
            </a:endParaRPr>
          </a:p>
        </p:txBody>
      </p:sp>
      <p:grpSp>
        <p:nvGrpSpPr>
          <p:cNvPr id="301" name="Group 4"/>
          <p:cNvGrpSpPr/>
          <p:nvPr/>
        </p:nvGrpSpPr>
        <p:grpSpPr>
          <a:xfrm>
            <a:off x="216000" y="4140000"/>
            <a:ext cx="8646120" cy="2232720"/>
            <a:chOff x="216000" y="4140000"/>
            <a:chExt cx="8646120" cy="2232720"/>
          </a:xfrm>
        </p:grpSpPr>
        <p:pic>
          <p:nvPicPr>
            <p:cNvPr id="302" name="Picture 2" descr=""/>
            <p:cNvPicPr/>
            <p:nvPr/>
          </p:nvPicPr>
          <p:blipFill>
            <a:blip r:embed="rId1"/>
            <a:stretch/>
          </p:blipFill>
          <p:spPr>
            <a:xfrm>
              <a:off x="216000" y="4140720"/>
              <a:ext cx="3291120" cy="223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3" name="Picture 3" descr=""/>
            <p:cNvPicPr/>
            <p:nvPr/>
          </p:nvPicPr>
          <p:blipFill>
            <a:blip r:embed="rId2"/>
            <a:stretch/>
          </p:blipFill>
          <p:spPr>
            <a:xfrm>
              <a:off x="3507120" y="4140720"/>
              <a:ext cx="2280240" cy="223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4" name="Picture 4" descr=""/>
            <p:cNvPicPr/>
            <p:nvPr/>
          </p:nvPicPr>
          <p:blipFill>
            <a:blip r:embed="rId3"/>
            <a:stretch/>
          </p:blipFill>
          <p:spPr>
            <a:xfrm>
              <a:off x="5787720" y="4140720"/>
              <a:ext cx="1857600" cy="223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5" name="Рисунок 11" descr="Знаменский Стефан Яковлевич.jpg"/>
            <p:cNvPicPr/>
            <p:nvPr/>
          </p:nvPicPr>
          <p:blipFill>
            <a:blip r:embed="rId4"/>
            <a:stretch/>
          </p:blipFill>
          <p:spPr>
            <a:xfrm>
              <a:off x="7483680" y="4140000"/>
              <a:ext cx="1378440" cy="2218320"/>
            </a:xfrm>
            <a:prstGeom prst="rect">
              <a:avLst/>
            </a:prstGeom>
            <a:ln w="9360">
              <a:noFill/>
            </a:ln>
          </p:spPr>
        </p:pic>
      </p:grpSp>
      <p:sp>
        <p:nvSpPr>
          <p:cNvPr id="306" name="CustomShape 5"/>
          <p:cNvSpPr/>
          <p:nvPr/>
        </p:nvSpPr>
        <p:spPr>
          <a:xfrm>
            <a:off x="216000" y="1862280"/>
            <a:ext cx="8646120" cy="164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ff0000"/>
                </a:solidFill>
                <a:latin typeface="Times New Roman"/>
              </a:rPr>
              <a:t>Региональные темы: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2020 -21 годы - «400 лет Сибирской епархии».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2022 год – «Сибирь, освященная светом веры» (295 лет со дня кончины свт. Филофея (Лещинского).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ustomShape 1"/>
          <p:cNvSpPr/>
          <p:nvPr/>
        </p:nvSpPr>
        <p:spPr>
          <a:xfrm>
            <a:off x="539640" y="188640"/>
            <a:ext cx="8136720" cy="106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Квест «Земли Сибирской просветитель»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Решение проблемной ситуации: расшифровка символики архитектурно-скульптурной композиции в сквере Филофея Лещинского в Тюмени.</a:t>
            </a:r>
            <a:endParaRPr b="0" lang="ru-RU" sz="2000" spc="-1" strike="noStrike">
              <a:latin typeface="Arial"/>
            </a:endParaRPr>
          </a:p>
        </p:txBody>
      </p:sp>
      <p:grpSp>
        <p:nvGrpSpPr>
          <p:cNvPr id="308" name="Group 2"/>
          <p:cNvGrpSpPr/>
          <p:nvPr/>
        </p:nvGrpSpPr>
        <p:grpSpPr>
          <a:xfrm>
            <a:off x="827640" y="1265760"/>
            <a:ext cx="7632360" cy="5331240"/>
            <a:chOff x="827640" y="1265760"/>
            <a:chExt cx="7632360" cy="5331240"/>
          </a:xfrm>
        </p:grpSpPr>
        <p:sp>
          <p:nvSpPr>
            <p:cNvPr id="309" name="CustomShape 3"/>
            <p:cNvSpPr/>
            <p:nvPr/>
          </p:nvSpPr>
          <p:spPr>
            <a:xfrm>
              <a:off x="827640" y="1265760"/>
              <a:ext cx="7632360" cy="5331240"/>
            </a:xfrm>
            <a:prstGeom prst="rect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310" name="Picture 2" descr=""/>
            <p:cNvPicPr/>
            <p:nvPr/>
          </p:nvPicPr>
          <p:blipFill>
            <a:blip r:embed="rId1"/>
            <a:stretch/>
          </p:blipFill>
          <p:spPr>
            <a:xfrm>
              <a:off x="1046520" y="1411560"/>
              <a:ext cx="7194600" cy="504000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extShape 1"/>
          <p:cNvSpPr txBox="1"/>
          <p:nvPr/>
        </p:nvSpPr>
        <p:spPr>
          <a:xfrm>
            <a:off x="611640" y="692640"/>
            <a:ext cx="783180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42000"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Святыни</a:t>
            </a:r>
            <a:br/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Ялуторовского</a:t>
            </a:r>
            <a:br/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 благочиния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312" name="Group 2"/>
          <p:cNvGrpSpPr/>
          <p:nvPr/>
        </p:nvGrpSpPr>
        <p:grpSpPr>
          <a:xfrm>
            <a:off x="0" y="2997000"/>
            <a:ext cx="9143640" cy="2999880"/>
            <a:chOff x="0" y="2997000"/>
            <a:chExt cx="9143640" cy="2999880"/>
          </a:xfrm>
        </p:grpSpPr>
        <p:pic>
          <p:nvPicPr>
            <p:cNvPr id="313" name="Picture 2" descr="D:\Работа 2019\Свято-Георг храм ФОТО\DSC_0177.JPG"/>
            <p:cNvPicPr/>
            <p:nvPr/>
          </p:nvPicPr>
          <p:blipFill>
            <a:blip r:embed="rId1"/>
            <a:stretch/>
          </p:blipFill>
          <p:spPr>
            <a:xfrm>
              <a:off x="2071800" y="2997000"/>
              <a:ext cx="4236480" cy="29998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4" name="Picture 2" descr="http://serafim-suerka.cerkov.ru/wp-content/blogs.dir/21160/files/i-300x300.png"/>
            <p:cNvPicPr/>
            <p:nvPr/>
          </p:nvPicPr>
          <p:blipFill>
            <a:blip r:embed="rId2"/>
            <a:stretch/>
          </p:blipFill>
          <p:spPr>
            <a:xfrm>
              <a:off x="0" y="2997000"/>
              <a:ext cx="2999880" cy="29998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5" name="Picture 3" descr="Свято-Владимирский храм с"/>
            <p:cNvPicPr/>
            <p:nvPr/>
          </p:nvPicPr>
          <p:blipFill>
            <a:blip r:embed="rId3"/>
            <a:srcRect l="24985" t="5884" r="18372" b="0"/>
            <a:stretch/>
          </p:blipFill>
          <p:spPr>
            <a:xfrm>
              <a:off x="4786200" y="2997000"/>
              <a:ext cx="2428560" cy="2999880"/>
            </a:xfrm>
            <a:prstGeom prst="rect">
              <a:avLst/>
            </a:prstGeom>
            <a:ln w="9360">
              <a:noFill/>
            </a:ln>
          </p:spPr>
        </p:pic>
        <p:pic>
          <p:nvPicPr>
            <p:cNvPr id="316" name="Picture 2" descr="http://yalu-pravgimn.ortox.ru/files/2016/01/image1.jpg"/>
            <p:cNvPicPr/>
            <p:nvPr/>
          </p:nvPicPr>
          <p:blipFill>
            <a:blip r:embed="rId4"/>
            <a:srcRect l="45648" t="2361" r="10281" b="0"/>
            <a:stretch/>
          </p:blipFill>
          <p:spPr>
            <a:xfrm>
              <a:off x="7143840" y="2997000"/>
              <a:ext cx="1999800" cy="299988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17" name="Picture 2" descr="G:\За НРАВСТВЕННЫЙ ПОДВИГ 2020\14_Святыни Ябл\DSC_0018.jpg"/>
          <p:cNvPicPr/>
          <p:nvPr/>
        </p:nvPicPr>
        <p:blipFill>
          <a:blip r:embed="rId5"/>
          <a:stretch/>
        </p:blipFill>
        <p:spPr>
          <a:xfrm>
            <a:off x="428760" y="260640"/>
            <a:ext cx="2044800" cy="2456640"/>
          </a:xfrm>
          <a:prstGeom prst="rect">
            <a:avLst/>
          </a:prstGeom>
          <a:ln>
            <a:noFill/>
          </a:ln>
        </p:spPr>
      </p:pic>
      <p:pic>
        <p:nvPicPr>
          <p:cNvPr id="318" name="Picture 1" descr="G:\За НРАВСТВЕННЫЙ ПОДВИГ 2020\14_15_Святыни Ябл\Сретенский собор о Андрея\20200227_095745.jpg"/>
          <p:cNvPicPr/>
          <p:nvPr/>
        </p:nvPicPr>
        <p:blipFill>
          <a:blip r:embed="rId6"/>
          <a:srcRect l="0" t="0" r="1750" b="14034"/>
          <a:stretch/>
        </p:blipFill>
        <p:spPr>
          <a:xfrm>
            <a:off x="6786720" y="260640"/>
            <a:ext cx="1999800" cy="2333160"/>
          </a:xfrm>
          <a:prstGeom prst="rect">
            <a:avLst/>
          </a:prstGeom>
          <a:ln>
            <a:noFill/>
          </a:ln>
        </p:spPr>
      </p:pic>
      <p:sp>
        <p:nvSpPr>
          <p:cNvPr id="319" name="CustomShape 3"/>
          <p:cNvSpPr/>
          <p:nvPr/>
        </p:nvSpPr>
        <p:spPr>
          <a:xfrm>
            <a:off x="2699640" y="6141240"/>
            <a:ext cx="4086360" cy="614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spcBef>
                <a:spcPts val="641"/>
              </a:spcBef>
            </a:pPr>
            <a:r>
              <a:rPr b="0" lang="ru-RU" sz="3200" spc="-1" strike="noStrike">
                <a:solidFill>
                  <a:srgbClr val="595959"/>
                </a:solidFill>
                <a:latin typeface="Times New Roman"/>
              </a:rPr>
              <a:t>Как вера Русь хранит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Рисунок 2" descr="C:\Users\Sony\AppData\Local\Microsoft\Windows\INetCache\Content.Word\hwAIkb5e_wk.jpg"/>
          <p:cNvPicPr/>
          <p:nvPr/>
        </p:nvPicPr>
        <p:blipFill>
          <a:blip r:embed="rId1"/>
          <a:stretch/>
        </p:blipFill>
        <p:spPr>
          <a:xfrm>
            <a:off x="1214280" y="214200"/>
            <a:ext cx="6912360" cy="634572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2" descr="https://azbyka.ru/days/assets/img/saints/6457/p18oqpbr3m19ue1e331i5cdvm19h94.jpg"/>
          <p:cNvPicPr/>
          <p:nvPr/>
        </p:nvPicPr>
        <p:blipFill>
          <a:blip r:embed="rId1"/>
          <a:stretch/>
        </p:blipFill>
        <p:spPr>
          <a:xfrm>
            <a:off x="2286000" y="1214280"/>
            <a:ext cx="4466160" cy="542880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571320" y="0"/>
            <a:ext cx="814356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В 1984 году по благословению святейшего Патриарха Московского и всея Руси Пимена местночтимые сибирские подвижники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числом 31 человек были прославлены в лике Сибирских святых.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Двое из них служили в храмах Ялуторовского благочиния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6786720" y="2286000"/>
            <a:ext cx="23569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Стефан Знаменский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(Стефан Омский)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24" name="CustomShape 3"/>
          <p:cNvSpPr/>
          <p:nvPr/>
        </p:nvSpPr>
        <p:spPr>
          <a:xfrm>
            <a:off x="507960" y="2214720"/>
            <a:ext cx="163188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Андрей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Рафайловский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25" name="CustomShape 4"/>
          <p:cNvSpPr/>
          <p:nvPr/>
        </p:nvSpPr>
        <p:spPr>
          <a:xfrm>
            <a:off x="2148480" y="2537640"/>
            <a:ext cx="1208520" cy="462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ff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6" name="CustomShape 5"/>
          <p:cNvSpPr/>
          <p:nvPr/>
        </p:nvSpPr>
        <p:spPr>
          <a:xfrm flipV="1" rot="10800000">
            <a:off x="5787000" y="2571840"/>
            <a:ext cx="1213920" cy="428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ff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7" name="Рисунок 8" descr="http://www.ihtus.ru/032014/st24.jpg"/>
          <p:cNvPicPr/>
          <p:nvPr/>
        </p:nvPicPr>
        <p:blipFill>
          <a:blip r:embed="rId2"/>
          <a:stretch/>
        </p:blipFill>
        <p:spPr>
          <a:xfrm>
            <a:off x="579960" y="3454920"/>
            <a:ext cx="1232640" cy="1446120"/>
          </a:xfrm>
          <a:prstGeom prst="rect">
            <a:avLst/>
          </a:prstGeom>
          <a:ln w="9360">
            <a:noFill/>
          </a:ln>
        </p:spPr>
      </p:pic>
      <p:pic>
        <p:nvPicPr>
          <p:cNvPr id="328" name="Рисунок 10" descr="Знаменский Стефан Яковлевич.jpg"/>
          <p:cNvPicPr/>
          <p:nvPr/>
        </p:nvPicPr>
        <p:blipFill>
          <a:blip r:embed="rId3"/>
          <a:stretch/>
        </p:blipFill>
        <p:spPr>
          <a:xfrm>
            <a:off x="7513920" y="3426840"/>
            <a:ext cx="902520" cy="141444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Shape 1"/>
          <p:cNvSpPr txBox="1"/>
          <p:nvPr/>
        </p:nvSpPr>
        <p:spPr>
          <a:xfrm>
            <a:off x="642960" y="0"/>
            <a:ext cx="7872120" cy="8568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47000"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Сретенский собор г.Ялуторовска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0" name="Picture 2" descr="https://i.mycdn.me/image?id=869595975112&amp;t=0&amp;plc=WEB&amp;tkn=*jHNgyJySjsfB6kit7tyZVLjGYZQ"/>
          <p:cNvPicPr/>
          <p:nvPr/>
        </p:nvPicPr>
        <p:blipFill>
          <a:blip r:embed="rId1"/>
          <a:stretch/>
        </p:blipFill>
        <p:spPr>
          <a:xfrm>
            <a:off x="500040" y="857160"/>
            <a:ext cx="8143560" cy="5420520"/>
          </a:xfrm>
          <a:prstGeom prst="rect">
            <a:avLst/>
          </a:prstGeom>
          <a:ln>
            <a:noFill/>
          </a:ln>
        </p:spPr>
      </p:pic>
      <p:sp>
        <p:nvSpPr>
          <p:cNvPr id="331" name="CustomShape 2"/>
          <p:cNvSpPr/>
          <p:nvPr/>
        </p:nvSpPr>
        <p:spPr>
          <a:xfrm>
            <a:off x="2532600" y="6286680"/>
            <a:ext cx="3889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Первоначально построен в  1837 году.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extShape 1"/>
          <p:cNvSpPr txBox="1"/>
          <p:nvPr/>
        </p:nvSpPr>
        <p:spPr>
          <a:xfrm>
            <a:off x="428760" y="214200"/>
            <a:ext cx="8229240" cy="1439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000000"/>
                </a:solidFill>
                <a:latin typeface="Times New Roman"/>
              </a:rPr>
              <a:t>Храм в честь свв. Апп. Петра</a:t>
            </a:r>
            <a:br/>
            <a:r>
              <a:rPr b="1" lang="ru-RU" sz="4000" spc="-1" strike="noStrike">
                <a:solidFill>
                  <a:srgbClr val="000000"/>
                </a:solidFill>
                <a:latin typeface="Times New Roman"/>
              </a:rPr>
              <a:t>и Павла с. Битюки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3" name="Picture 2" descr="На восстановление храма в Битюках необходимо 1,5 млн. рублей"/>
          <p:cNvPicPr/>
          <p:nvPr/>
        </p:nvPicPr>
        <p:blipFill>
          <a:blip r:embed="rId1"/>
          <a:srcRect l="0" t="0" r="0" b="17743"/>
          <a:stretch/>
        </p:blipFill>
        <p:spPr>
          <a:xfrm>
            <a:off x="214200" y="1785960"/>
            <a:ext cx="8715240" cy="4500360"/>
          </a:xfrm>
          <a:prstGeom prst="rect">
            <a:avLst/>
          </a:prstGeom>
          <a:ln>
            <a:noFill/>
          </a:ln>
        </p:spPr>
      </p:pic>
      <p:sp>
        <p:nvSpPr>
          <p:cNvPr id="334" name="CustomShape 2"/>
          <p:cNvSpPr/>
          <p:nvPr/>
        </p:nvSpPr>
        <p:spPr>
          <a:xfrm>
            <a:off x="3143160" y="6357960"/>
            <a:ext cx="27856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Год постройки 1762 год.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2" descr=""/>
          <p:cNvPicPr/>
          <p:nvPr/>
        </p:nvPicPr>
        <p:blipFill>
          <a:blip r:embed="rId1"/>
          <a:stretch/>
        </p:blipFill>
        <p:spPr>
          <a:xfrm>
            <a:off x="4500720" y="3357720"/>
            <a:ext cx="4357440" cy="3273840"/>
          </a:xfrm>
          <a:prstGeom prst="rect">
            <a:avLst/>
          </a:prstGeom>
          <a:ln w="9360">
            <a:noFill/>
          </a:ln>
        </p:spPr>
      </p:pic>
      <p:pic>
        <p:nvPicPr>
          <p:cNvPr id="141" name="Picture 2" descr=""/>
          <p:cNvPicPr/>
          <p:nvPr/>
        </p:nvPicPr>
        <p:blipFill>
          <a:blip r:embed="rId2"/>
          <a:stretch/>
        </p:blipFill>
        <p:spPr>
          <a:xfrm>
            <a:off x="214200" y="214200"/>
            <a:ext cx="4689360" cy="3099240"/>
          </a:xfrm>
          <a:prstGeom prst="rect">
            <a:avLst/>
          </a:prstGeom>
          <a:ln w="9360">
            <a:noFill/>
          </a:ln>
        </p:spPr>
      </p:pic>
      <p:sp>
        <p:nvSpPr>
          <p:cNvPr id="142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F6BF319-F6ED-45CA-A9E7-F45229A123DD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43" name="CustomShape 2"/>
          <p:cNvSpPr/>
          <p:nvPr/>
        </p:nvSpPr>
        <p:spPr>
          <a:xfrm>
            <a:off x="5072040" y="1071720"/>
            <a:ext cx="3630600" cy="1492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2020</a:t>
            </a:r>
            <a:endParaRPr b="0" lang="ru-RU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«Великая Победа: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наследие и наследники»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44" name="CustomShape 3"/>
          <p:cNvSpPr/>
          <p:nvPr/>
        </p:nvSpPr>
        <p:spPr>
          <a:xfrm>
            <a:off x="5443200" y="285840"/>
            <a:ext cx="29091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ТЕМА  ГОДА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145" name="CustomShape 4"/>
          <p:cNvSpPr/>
          <p:nvPr/>
        </p:nvSpPr>
        <p:spPr>
          <a:xfrm>
            <a:off x="285840" y="4214880"/>
            <a:ext cx="357156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«Александр Невский: Запад и Восток, историческая память народа» 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extShape 1"/>
          <p:cNvSpPr txBox="1"/>
          <p:nvPr/>
        </p:nvSpPr>
        <p:spPr>
          <a:xfrm>
            <a:off x="3643200" y="571320"/>
            <a:ext cx="52574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42000"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Богородичное кольцо</a:t>
            </a:r>
            <a:br/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Исетского района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6" name="CustomShape 2"/>
          <p:cNvSpPr/>
          <p:nvPr/>
        </p:nvSpPr>
        <p:spPr>
          <a:xfrm>
            <a:off x="571320" y="5357880"/>
            <a:ext cx="8229240" cy="192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Маршрут Исетское-Рафайлово-Солобоево-Слобода-Бешкиль назван «Богородичным кольцом Исетского района», т.к. в храмах этих населенных пунктов есть особо почитаемые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иконы Божией Матери Казанская, Иверская, Скоропослушница.</a:t>
            </a:r>
            <a:br/>
            <a:endParaRPr b="0" lang="ru-RU" sz="2200" spc="-1" strike="noStrike">
              <a:latin typeface="Arial"/>
            </a:endParaRPr>
          </a:p>
        </p:txBody>
      </p:sp>
      <p:grpSp>
        <p:nvGrpSpPr>
          <p:cNvPr id="337" name="Group 3"/>
          <p:cNvGrpSpPr/>
          <p:nvPr/>
        </p:nvGrpSpPr>
        <p:grpSpPr>
          <a:xfrm>
            <a:off x="0" y="2714760"/>
            <a:ext cx="9143640" cy="2428560"/>
            <a:chOff x="0" y="2714760"/>
            <a:chExt cx="9143640" cy="2428560"/>
          </a:xfrm>
        </p:grpSpPr>
        <p:pic>
          <p:nvPicPr>
            <p:cNvPr id="338" name="Picture 8" descr="http://randonneurs.ru/media/1200/8_big.jpg"/>
            <p:cNvPicPr/>
            <p:nvPr/>
          </p:nvPicPr>
          <p:blipFill>
            <a:blip r:embed="rId1"/>
            <a:stretch/>
          </p:blipFill>
          <p:spPr>
            <a:xfrm>
              <a:off x="0" y="2714760"/>
              <a:ext cx="4032720" cy="24022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9" name="Picture 4" descr="http://rafailovo.cerkov.ru/files/2019/05/20190503_ir10-768x1024.jpg"/>
            <p:cNvPicPr/>
            <p:nvPr/>
          </p:nvPicPr>
          <p:blipFill>
            <a:blip r:embed="rId2"/>
            <a:stretch/>
          </p:blipFill>
          <p:spPr>
            <a:xfrm>
              <a:off x="3877200" y="2714760"/>
              <a:ext cx="1702080" cy="24022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0" name="Picture 4" descr="http://www.tobolsk-eparhia.ru/p/blag/yal/i/solo01.jpg"/>
            <p:cNvPicPr/>
            <p:nvPr/>
          </p:nvPicPr>
          <p:blipFill>
            <a:blip r:embed="rId3"/>
            <a:stretch/>
          </p:blipFill>
          <p:spPr>
            <a:xfrm>
              <a:off x="5559480" y="2714760"/>
              <a:ext cx="1773720" cy="24285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1" name="Рисунок 6" descr=""/>
            <p:cNvPicPr/>
            <p:nvPr/>
          </p:nvPicPr>
          <p:blipFill>
            <a:blip r:embed="rId4"/>
            <a:srcRect l="4990" t="0" r="4289" b="0"/>
            <a:stretch/>
          </p:blipFill>
          <p:spPr>
            <a:xfrm>
              <a:off x="7315200" y="2714760"/>
              <a:ext cx="1828440" cy="2422440"/>
            </a:xfrm>
            <a:prstGeom prst="rect">
              <a:avLst/>
            </a:prstGeom>
            <a:ln w="9360">
              <a:noFill/>
            </a:ln>
          </p:spPr>
        </p:pic>
      </p:grpSp>
      <p:pic>
        <p:nvPicPr>
          <p:cNvPr id="342" name="Picture 6" descr="https://s13.stc.all.kpcdn.net/share/i/12/11024096/inx960x640.jpg"/>
          <p:cNvPicPr/>
          <p:nvPr/>
        </p:nvPicPr>
        <p:blipFill>
          <a:blip r:embed="rId5"/>
          <a:stretch/>
        </p:blipFill>
        <p:spPr>
          <a:xfrm>
            <a:off x="285840" y="214200"/>
            <a:ext cx="3209400" cy="2139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extShape 1"/>
          <p:cNvSpPr txBox="1"/>
          <p:nvPr/>
        </p:nvSpPr>
        <p:spPr>
          <a:xfrm>
            <a:off x="642960" y="428760"/>
            <a:ext cx="792936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31000"/>
          </a:bodyPr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000000"/>
                </a:solidFill>
                <a:latin typeface="Times New Roman"/>
              </a:rPr>
              <a:t>Храм прп. Андрея Рафайловского</a:t>
            </a:r>
            <a:br/>
            <a:r>
              <a:rPr b="1" lang="ru-RU" sz="4000" spc="-1" strike="noStrike">
                <a:solidFill>
                  <a:srgbClr val="000000"/>
                </a:solidFill>
                <a:latin typeface="Times New Roman"/>
              </a:rPr>
              <a:t>с. Рафайлово  Исетского района</a:t>
            </a:r>
            <a:br/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4" name="Picture 6" descr="http://www.tobolsk-eparhia.ru/p/blag/yal/i/rai02.jpg"/>
          <p:cNvPicPr/>
          <p:nvPr/>
        </p:nvPicPr>
        <p:blipFill>
          <a:blip r:embed="rId1"/>
          <a:stretch/>
        </p:blipFill>
        <p:spPr>
          <a:xfrm>
            <a:off x="1071360" y="1357200"/>
            <a:ext cx="7143480" cy="4771080"/>
          </a:xfrm>
          <a:prstGeom prst="rect">
            <a:avLst/>
          </a:prstGeom>
          <a:ln>
            <a:noFill/>
          </a:ln>
        </p:spPr>
      </p:pic>
      <p:sp>
        <p:nvSpPr>
          <p:cNvPr id="345" name="CustomShape 2"/>
          <p:cNvSpPr/>
          <p:nvPr/>
        </p:nvSpPr>
        <p:spPr>
          <a:xfrm>
            <a:off x="1740240" y="6286680"/>
            <a:ext cx="58352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Построен на месте Рафайловской мужской обители 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extShape 1"/>
          <p:cNvSpPr txBox="1"/>
          <p:nvPr/>
        </p:nvSpPr>
        <p:spPr>
          <a:xfrm>
            <a:off x="42876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77000"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Церковь Рождества Христова</a:t>
            </a:r>
            <a:br/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с. Слобода-Бешкиль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7" name="Picture 2" descr=""/>
          <p:cNvPicPr/>
          <p:nvPr/>
        </p:nvPicPr>
        <p:blipFill>
          <a:blip r:embed="rId1"/>
          <a:srcRect l="3723" t="0" r="3226" b="0"/>
          <a:stretch/>
        </p:blipFill>
        <p:spPr>
          <a:xfrm>
            <a:off x="428760" y="1357200"/>
            <a:ext cx="3571560" cy="5019480"/>
          </a:xfrm>
          <a:prstGeom prst="rect">
            <a:avLst/>
          </a:prstGeom>
          <a:ln w="9360">
            <a:noFill/>
          </a:ln>
        </p:spPr>
      </p:pic>
      <p:pic>
        <p:nvPicPr>
          <p:cNvPr id="348" name="Picture 3" descr=""/>
          <p:cNvPicPr/>
          <p:nvPr/>
        </p:nvPicPr>
        <p:blipFill>
          <a:blip r:embed="rId2"/>
          <a:stretch/>
        </p:blipFill>
        <p:spPr>
          <a:xfrm>
            <a:off x="4214160" y="1928880"/>
            <a:ext cx="4500360" cy="2999880"/>
          </a:xfrm>
          <a:prstGeom prst="rect">
            <a:avLst/>
          </a:prstGeom>
          <a:ln w="9360">
            <a:noFill/>
          </a:ln>
        </p:spPr>
      </p:pic>
      <p:sp>
        <p:nvSpPr>
          <p:cNvPr id="349" name="CustomShape 2"/>
          <p:cNvSpPr/>
          <p:nvPr/>
        </p:nvSpPr>
        <p:spPr>
          <a:xfrm>
            <a:off x="4786200" y="5929200"/>
            <a:ext cx="32493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Церковь построена в 1850 году.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extShape 1"/>
          <p:cNvSpPr txBox="1"/>
          <p:nvPr/>
        </p:nvSpPr>
        <p:spPr>
          <a:xfrm>
            <a:off x="285840" y="-109440"/>
            <a:ext cx="885780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Храм преподобного Серафима Саровского</a:t>
            </a:r>
            <a:br/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с. Суерка Упоровского района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1" name="CustomShape 2"/>
          <p:cNvSpPr/>
          <p:nvPr/>
        </p:nvSpPr>
        <p:spPr>
          <a:xfrm>
            <a:off x="285840" y="5744160"/>
            <a:ext cx="3969720" cy="915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Памятник архитектуры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начала XIX века.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Год постройки 1778.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52" name="Picture 2" descr="G:\За НРАВСТВЕННЫЙ ПОДВИГ 2020\14_Святыни Ябл\DSC_0018.jpg"/>
          <p:cNvPicPr/>
          <p:nvPr/>
        </p:nvPicPr>
        <p:blipFill>
          <a:blip r:embed="rId1"/>
          <a:stretch/>
        </p:blipFill>
        <p:spPr>
          <a:xfrm>
            <a:off x="4754880" y="994680"/>
            <a:ext cx="3933720" cy="4726080"/>
          </a:xfrm>
          <a:prstGeom prst="rect">
            <a:avLst/>
          </a:prstGeom>
          <a:ln>
            <a:noFill/>
          </a:ln>
        </p:spPr>
      </p:pic>
      <p:sp>
        <p:nvSpPr>
          <p:cNvPr id="353" name="CustomShape 3"/>
          <p:cNvSpPr/>
          <p:nvPr/>
        </p:nvSpPr>
        <p:spPr>
          <a:xfrm>
            <a:off x="5196600" y="5740200"/>
            <a:ext cx="335736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Чудотворная икона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Смоленская (Суерская)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Божией Матери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54" name="Picture 2" descr="D:\Работа 2021\КОНКУРСЫ_СЕМИНАРЫ_ВСТРЕЧИ 2021\Что_Где_Когда 2021 для ОРОиК\Лента времени Ялуторовского благочиния\Храмы ЛВ\Суерка.jpg"/>
          <p:cNvPicPr/>
          <p:nvPr/>
        </p:nvPicPr>
        <p:blipFill>
          <a:blip r:embed="rId2"/>
          <a:stretch/>
        </p:blipFill>
        <p:spPr>
          <a:xfrm>
            <a:off x="467640" y="994680"/>
            <a:ext cx="3768480" cy="4726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9A6940F-E919-4E99-B2B7-DE511856FFD2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356" name="Picture 2" descr=""/>
          <p:cNvPicPr/>
          <p:nvPr/>
        </p:nvPicPr>
        <p:blipFill>
          <a:blip r:embed="rId1"/>
          <a:stretch/>
        </p:blipFill>
        <p:spPr>
          <a:xfrm>
            <a:off x="652320" y="836640"/>
            <a:ext cx="7838640" cy="5847840"/>
          </a:xfrm>
          <a:prstGeom prst="rect">
            <a:avLst/>
          </a:prstGeom>
          <a:ln>
            <a:noFill/>
          </a:ln>
        </p:spPr>
      </p:pic>
      <p:sp>
        <p:nvSpPr>
          <p:cNvPr id="357" name="TextShape 2"/>
          <p:cNvSpPr txBox="1"/>
          <p:nvPr/>
        </p:nvSpPr>
        <p:spPr>
          <a:xfrm>
            <a:off x="0" y="-171360"/>
            <a:ext cx="91436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Реставрация храма преподобного Серафима  Саровского</a:t>
            </a:r>
            <a:br/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с. Суерка Упоровского района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TextShape 1"/>
          <p:cNvSpPr txBox="1"/>
          <p:nvPr/>
        </p:nvSpPr>
        <p:spPr>
          <a:xfrm>
            <a:off x="42876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Храм во имя иконы Божией Матери «Владимирская», с.Нижний Манай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9" name="Picture 2" descr="http://www.tobolsk-eparhia.ru/p/blag/yal/i/manay01.jpg"/>
          <p:cNvPicPr/>
          <p:nvPr/>
        </p:nvPicPr>
        <p:blipFill>
          <a:blip r:embed="rId1"/>
          <a:stretch/>
        </p:blipFill>
        <p:spPr>
          <a:xfrm>
            <a:off x="1500120" y="1214280"/>
            <a:ext cx="6214680" cy="4813200"/>
          </a:xfrm>
          <a:prstGeom prst="rect">
            <a:avLst/>
          </a:prstGeom>
          <a:ln>
            <a:noFill/>
          </a:ln>
        </p:spPr>
      </p:pic>
      <p:sp>
        <p:nvSpPr>
          <p:cNvPr id="360" name="CustomShape 2"/>
          <p:cNvSpPr/>
          <p:nvPr/>
        </p:nvSpPr>
        <p:spPr>
          <a:xfrm>
            <a:off x="383040" y="6152760"/>
            <a:ext cx="8724600" cy="702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ctr">
            <a:sp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Архитектурный памятником деревянного зодчества второй половины XIX ст.,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год постройки не ранее 1866г.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ustomShape 1"/>
          <p:cNvSpPr/>
          <p:nvPr/>
        </p:nvSpPr>
        <p:spPr>
          <a:xfrm>
            <a:off x="6168960" y="6188760"/>
            <a:ext cx="21121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Старинная купель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62" name="Picture 2" descr="F:\За НРАВСТВЕННЫЙ ПОДВИГ 2020\14_Святыни Ябл\Старинная купель Нижнеманай.JPG"/>
          <p:cNvPicPr/>
          <p:nvPr/>
        </p:nvPicPr>
        <p:blipFill>
          <a:blip r:embed="rId1"/>
          <a:stretch/>
        </p:blipFill>
        <p:spPr>
          <a:xfrm>
            <a:off x="5252760" y="3515760"/>
            <a:ext cx="3563640" cy="2672640"/>
          </a:xfrm>
          <a:prstGeom prst="rect">
            <a:avLst/>
          </a:prstGeom>
          <a:ln>
            <a:noFill/>
          </a:ln>
        </p:spPr>
      </p:pic>
      <p:pic>
        <p:nvPicPr>
          <p:cNvPr id="363" name="Picture 3" descr="F:\За НРАВСТВЕННЫЙ ПОДВИГ 2020\14_Святыни Ябл\Владимирская икона Нижнеманай.JPG"/>
          <p:cNvPicPr/>
          <p:nvPr/>
        </p:nvPicPr>
        <p:blipFill>
          <a:blip r:embed="rId2"/>
          <a:stretch/>
        </p:blipFill>
        <p:spPr>
          <a:xfrm>
            <a:off x="395640" y="116640"/>
            <a:ext cx="4571640" cy="6071760"/>
          </a:xfrm>
          <a:prstGeom prst="rect">
            <a:avLst/>
          </a:prstGeom>
          <a:ln>
            <a:noFill/>
          </a:ln>
        </p:spPr>
      </p:pic>
      <p:sp>
        <p:nvSpPr>
          <p:cNvPr id="364" name="CustomShape 2"/>
          <p:cNvSpPr/>
          <p:nvPr/>
        </p:nvSpPr>
        <p:spPr>
          <a:xfrm>
            <a:off x="592920" y="6313320"/>
            <a:ext cx="40824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Владимирская икона Божией Матери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65" name="CustomShape 3"/>
          <p:cNvSpPr/>
          <p:nvPr/>
        </p:nvSpPr>
        <p:spPr>
          <a:xfrm>
            <a:off x="5670000" y="160200"/>
            <a:ext cx="311004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Святыни храма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C29B0E3-098B-44C2-BCBD-70C78641E60B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367" name="Picture 2" descr=""/>
          <p:cNvPicPr/>
          <p:nvPr/>
        </p:nvPicPr>
        <p:blipFill>
          <a:blip r:embed="rId1"/>
          <a:stretch/>
        </p:blipFill>
        <p:spPr>
          <a:xfrm>
            <a:off x="5801400" y="1455480"/>
            <a:ext cx="2944440" cy="1784160"/>
          </a:xfrm>
          <a:prstGeom prst="rect">
            <a:avLst/>
          </a:prstGeom>
          <a:ln>
            <a:noFill/>
          </a:ln>
        </p:spPr>
      </p:pic>
      <p:pic>
        <p:nvPicPr>
          <p:cNvPr id="368" name="Picture 4" descr=""/>
          <p:cNvPicPr/>
          <p:nvPr/>
        </p:nvPicPr>
        <p:blipFill>
          <a:blip r:embed="rId2"/>
          <a:stretch/>
        </p:blipFill>
        <p:spPr>
          <a:xfrm>
            <a:off x="251640" y="1368360"/>
            <a:ext cx="3404520" cy="1862640"/>
          </a:xfrm>
          <a:prstGeom prst="rect">
            <a:avLst/>
          </a:prstGeom>
          <a:ln>
            <a:noFill/>
          </a:ln>
        </p:spPr>
      </p:pic>
      <p:pic>
        <p:nvPicPr>
          <p:cNvPr id="369" name="Picture 5" descr=""/>
          <p:cNvPicPr/>
          <p:nvPr/>
        </p:nvPicPr>
        <p:blipFill>
          <a:blip r:embed="rId3"/>
          <a:srcRect l="0" t="0" r="0" b="14545"/>
          <a:stretch/>
        </p:blipFill>
        <p:spPr>
          <a:xfrm>
            <a:off x="251640" y="3429000"/>
            <a:ext cx="8494200" cy="3266640"/>
          </a:xfrm>
          <a:prstGeom prst="rect">
            <a:avLst/>
          </a:prstGeom>
          <a:ln>
            <a:noFill/>
          </a:ln>
        </p:spPr>
      </p:pic>
      <p:sp>
        <p:nvSpPr>
          <p:cNvPr id="370" name="CustomShape 2"/>
          <p:cNvSpPr/>
          <p:nvPr/>
        </p:nvSpPr>
        <p:spPr>
          <a:xfrm>
            <a:off x="422280" y="225360"/>
            <a:ext cx="8463600" cy="11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Храм в честь свв мцц Веры, Надежды, Любови и матери их Софии , с.Емуртла Упоровского района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5BCAC9F-3272-4636-B804-EE4E328186E7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72" name="CustomShape 2"/>
          <p:cNvSpPr/>
          <p:nvPr/>
        </p:nvSpPr>
        <p:spPr>
          <a:xfrm>
            <a:off x="428760" y="357120"/>
            <a:ext cx="8214840" cy="255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5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Комплект</a:t>
            </a:r>
            <a:endParaRPr b="0" lang="ru-RU" sz="5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5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учебно-дидактического материала</a:t>
            </a:r>
            <a:endParaRPr b="0" lang="ru-RU" sz="5400" spc="-1" strike="noStrike">
              <a:latin typeface="Arial"/>
            </a:endParaRPr>
          </a:p>
        </p:txBody>
      </p:sp>
      <p:grpSp>
        <p:nvGrpSpPr>
          <p:cNvPr id="373" name="Group 3"/>
          <p:cNvGrpSpPr/>
          <p:nvPr/>
        </p:nvGrpSpPr>
        <p:grpSpPr>
          <a:xfrm>
            <a:off x="0" y="3429000"/>
            <a:ext cx="9143640" cy="2356920"/>
            <a:chOff x="0" y="3429000"/>
            <a:chExt cx="9143640" cy="2356920"/>
          </a:xfrm>
        </p:grpSpPr>
        <p:grpSp>
          <p:nvGrpSpPr>
            <p:cNvPr id="374" name="Group 4"/>
            <p:cNvGrpSpPr/>
            <p:nvPr/>
          </p:nvGrpSpPr>
          <p:grpSpPr>
            <a:xfrm>
              <a:off x="0" y="3429000"/>
              <a:ext cx="2999880" cy="2356920"/>
              <a:chOff x="0" y="3429000"/>
              <a:chExt cx="2999880" cy="2356920"/>
            </a:xfrm>
          </p:grpSpPr>
          <p:sp>
            <p:nvSpPr>
              <p:cNvPr id="375" name="CustomShape 5"/>
              <p:cNvSpPr/>
              <p:nvPr/>
            </p:nvSpPr>
            <p:spPr>
              <a:xfrm>
                <a:off x="0" y="3429000"/>
                <a:ext cx="2999880" cy="2356920"/>
              </a:xfrm>
              <a:prstGeom prst="rect">
                <a:avLst/>
              </a:prstGeom>
              <a:ln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pic>
            <p:nvPicPr>
              <p:cNvPr id="376" name="Picture 2" descr=""/>
              <p:cNvPicPr/>
              <p:nvPr/>
            </p:nvPicPr>
            <p:blipFill>
              <a:blip r:embed="rId1"/>
              <a:stretch/>
            </p:blipFill>
            <p:spPr>
              <a:xfrm>
                <a:off x="111240" y="3555360"/>
                <a:ext cx="2777760" cy="2094120"/>
              </a:xfrm>
              <a:prstGeom prst="rect">
                <a:avLst/>
              </a:prstGeom>
              <a:ln w="9360">
                <a:noFill/>
              </a:ln>
            </p:spPr>
          </p:pic>
        </p:grpSp>
        <p:grpSp>
          <p:nvGrpSpPr>
            <p:cNvPr id="377" name="Group 6"/>
            <p:cNvGrpSpPr/>
            <p:nvPr/>
          </p:nvGrpSpPr>
          <p:grpSpPr>
            <a:xfrm>
              <a:off x="2928960" y="3429000"/>
              <a:ext cx="3428640" cy="2356920"/>
              <a:chOff x="2928960" y="3429000"/>
              <a:chExt cx="3428640" cy="2356920"/>
            </a:xfrm>
          </p:grpSpPr>
          <p:sp>
            <p:nvSpPr>
              <p:cNvPr id="378" name="CustomShape 7"/>
              <p:cNvSpPr/>
              <p:nvPr/>
            </p:nvSpPr>
            <p:spPr>
              <a:xfrm>
                <a:off x="2928960" y="3429000"/>
                <a:ext cx="3428640" cy="2356920"/>
              </a:xfrm>
              <a:prstGeom prst="rect">
                <a:avLst/>
              </a:prstGeom>
              <a:ln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pic>
            <p:nvPicPr>
              <p:cNvPr id="379" name="Picture 7" descr=""/>
              <p:cNvPicPr/>
              <p:nvPr/>
            </p:nvPicPr>
            <p:blipFill>
              <a:blip r:embed="rId2"/>
              <a:stretch/>
            </p:blipFill>
            <p:spPr>
              <a:xfrm>
                <a:off x="3033000" y="3529440"/>
                <a:ext cx="3238920" cy="2158200"/>
              </a:xfrm>
              <a:prstGeom prst="rect">
                <a:avLst/>
              </a:prstGeom>
              <a:ln w="9360">
                <a:noFill/>
              </a:ln>
            </p:spPr>
          </p:pic>
        </p:grpSp>
        <p:grpSp>
          <p:nvGrpSpPr>
            <p:cNvPr id="380" name="Group 8"/>
            <p:cNvGrpSpPr/>
            <p:nvPr/>
          </p:nvGrpSpPr>
          <p:grpSpPr>
            <a:xfrm>
              <a:off x="6286680" y="3429000"/>
              <a:ext cx="2856960" cy="2356920"/>
              <a:chOff x="6286680" y="3429000"/>
              <a:chExt cx="2856960" cy="2356920"/>
            </a:xfrm>
          </p:grpSpPr>
          <p:sp>
            <p:nvSpPr>
              <p:cNvPr id="381" name="CustomShape 9"/>
              <p:cNvSpPr/>
              <p:nvPr/>
            </p:nvSpPr>
            <p:spPr>
              <a:xfrm>
                <a:off x="6286680" y="3429000"/>
                <a:ext cx="2856960" cy="2356920"/>
              </a:xfrm>
              <a:prstGeom prst="rect">
                <a:avLst/>
              </a:prstGeom>
              <a:ln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pic>
            <p:nvPicPr>
              <p:cNvPr id="382" name="Picture 2" descr=""/>
              <p:cNvPicPr/>
              <p:nvPr/>
            </p:nvPicPr>
            <p:blipFill>
              <a:blip r:embed="rId3"/>
              <a:stretch/>
            </p:blipFill>
            <p:spPr>
              <a:xfrm>
                <a:off x="6369480" y="3525120"/>
                <a:ext cx="2676960" cy="2154600"/>
              </a:xfrm>
              <a:prstGeom prst="rect">
                <a:avLst/>
              </a:prstGeom>
              <a:ln w="9360">
                <a:noFill/>
              </a:ln>
            </p:spPr>
          </p:pic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CustomShape 1"/>
          <p:cNvSpPr/>
          <p:nvPr/>
        </p:nvSpPr>
        <p:spPr>
          <a:xfrm>
            <a:off x="714240" y="785880"/>
            <a:ext cx="8000640" cy="571464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4" name="CustomShape 2"/>
          <p:cNvSpPr/>
          <p:nvPr/>
        </p:nvSpPr>
        <p:spPr>
          <a:xfrm>
            <a:off x="357120" y="216000"/>
            <a:ext cx="8319960" cy="518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 indent="-216000" algn="ctr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конспекты занятий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385" name="Picture 2" descr=""/>
          <p:cNvPicPr/>
          <p:nvPr/>
        </p:nvPicPr>
        <p:blipFill>
          <a:blip r:embed="rId1"/>
          <a:stretch/>
        </p:blipFill>
        <p:spPr>
          <a:xfrm>
            <a:off x="928800" y="1000080"/>
            <a:ext cx="7621560" cy="5285880"/>
          </a:xfrm>
          <a:prstGeom prst="rect">
            <a:avLst/>
          </a:prstGeom>
          <a:ln w="9360">
            <a:noFill/>
          </a:ln>
        </p:spPr>
      </p:pic>
      <p:sp>
        <p:nvSpPr>
          <p:cNvPr id="386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0B16732-91C9-42F9-BB5F-3E4FAE10C45D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C32CB165-33AB-4C91-8C12-42066F86D5A6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47" name="CustomShape 2"/>
          <p:cNvSpPr/>
          <p:nvPr/>
        </p:nvSpPr>
        <p:spPr>
          <a:xfrm>
            <a:off x="178560" y="4002480"/>
            <a:ext cx="4214520" cy="1857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2022 </a:t>
            </a:r>
            <a:endParaRPr b="0" lang="ru-RU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«Глобальные вызовы современности и духовный выбор человека»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48" name="CustomShape 3"/>
          <p:cNvSpPr/>
          <p:nvPr/>
        </p:nvSpPr>
        <p:spPr>
          <a:xfrm>
            <a:off x="5443560" y="285840"/>
            <a:ext cx="29775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000000"/>
                </a:solidFill>
                <a:latin typeface="Times New Roman"/>
              </a:rPr>
              <a:t>ТЕМЫ  ГОДА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149" name="Picture 2" descr="C:\Users\1\Desktop\2a7c5a55d24475c5674a6cabf9d5e3d4_xl-1125x675.jpg"/>
          <p:cNvPicPr/>
          <p:nvPr/>
        </p:nvPicPr>
        <p:blipFill>
          <a:blip r:embed="rId1"/>
          <a:stretch/>
        </p:blipFill>
        <p:spPr>
          <a:xfrm>
            <a:off x="214200" y="285840"/>
            <a:ext cx="4762080" cy="3071520"/>
          </a:xfrm>
          <a:prstGeom prst="rect">
            <a:avLst/>
          </a:prstGeom>
          <a:ln>
            <a:noFill/>
          </a:ln>
        </p:spPr>
      </p:pic>
      <p:sp>
        <p:nvSpPr>
          <p:cNvPr id="150" name="CustomShape 4"/>
          <p:cNvSpPr/>
          <p:nvPr/>
        </p:nvSpPr>
        <p:spPr>
          <a:xfrm>
            <a:off x="4929120" y="1071720"/>
            <a:ext cx="4214520" cy="222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2021 </a:t>
            </a:r>
            <a:endParaRPr b="0" lang="ru-RU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«К 350-летию со дня рождения Петра I: секулярный мир и религиозность»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51" name="Picture 2" descr=""/>
          <p:cNvPicPr/>
          <p:nvPr/>
        </p:nvPicPr>
        <p:blipFill>
          <a:blip r:embed="rId2"/>
          <a:stretch/>
        </p:blipFill>
        <p:spPr>
          <a:xfrm>
            <a:off x="4284000" y="3441240"/>
            <a:ext cx="4636440" cy="3097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roup 1"/>
          <p:cNvGrpSpPr/>
          <p:nvPr/>
        </p:nvGrpSpPr>
        <p:grpSpPr>
          <a:xfrm>
            <a:off x="357120" y="1357200"/>
            <a:ext cx="8429400" cy="4500360"/>
            <a:chOff x="357120" y="1357200"/>
            <a:chExt cx="8429400" cy="4500360"/>
          </a:xfrm>
        </p:grpSpPr>
        <p:sp>
          <p:nvSpPr>
            <p:cNvPr id="388" name="CustomShape 2"/>
            <p:cNvSpPr/>
            <p:nvPr/>
          </p:nvSpPr>
          <p:spPr>
            <a:xfrm>
              <a:off x="357120" y="1357200"/>
              <a:ext cx="8429400" cy="4500360"/>
            </a:xfrm>
            <a:prstGeom prst="rect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389" name="Picture 2" descr=""/>
            <p:cNvPicPr/>
            <p:nvPr/>
          </p:nvPicPr>
          <p:blipFill>
            <a:blip r:embed="rId1"/>
            <a:stretch/>
          </p:blipFill>
          <p:spPr>
            <a:xfrm>
              <a:off x="558000" y="1491480"/>
              <a:ext cx="8022960" cy="4173120"/>
            </a:xfrm>
            <a:prstGeom prst="rect">
              <a:avLst/>
            </a:prstGeom>
            <a:ln w="9360">
              <a:noFill/>
            </a:ln>
          </p:spPr>
        </p:pic>
      </p:grpSp>
      <p:sp>
        <p:nvSpPr>
          <p:cNvPr id="390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8985217-BA0B-4404-AE84-BBA44151C3BA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91" name="CustomShape 4"/>
          <p:cNvSpPr/>
          <p:nvPr/>
        </p:nvSpPr>
        <p:spPr>
          <a:xfrm>
            <a:off x="2195640" y="358920"/>
            <a:ext cx="4733280" cy="518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 indent="270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толковый словарь занятия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CustomShape 1"/>
          <p:cNvSpPr/>
          <p:nvPr/>
        </p:nvSpPr>
        <p:spPr>
          <a:xfrm>
            <a:off x="285840" y="716040"/>
            <a:ext cx="8319960" cy="518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 indent="270000" algn="ctr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учебные информационные презентации </a:t>
            </a:r>
            <a:endParaRPr b="0" lang="ru-RU" sz="2800" spc="-1" strike="noStrike">
              <a:latin typeface="Arial"/>
            </a:endParaRPr>
          </a:p>
        </p:txBody>
      </p:sp>
      <p:grpSp>
        <p:nvGrpSpPr>
          <p:cNvPr id="393" name="Group 2"/>
          <p:cNvGrpSpPr/>
          <p:nvPr/>
        </p:nvGrpSpPr>
        <p:grpSpPr>
          <a:xfrm>
            <a:off x="4714920" y="1785960"/>
            <a:ext cx="3928680" cy="2999880"/>
            <a:chOff x="4714920" y="1785960"/>
            <a:chExt cx="3928680" cy="2999880"/>
          </a:xfrm>
        </p:grpSpPr>
        <p:sp>
          <p:nvSpPr>
            <p:cNvPr id="394" name="CustomShape 3"/>
            <p:cNvSpPr/>
            <p:nvPr/>
          </p:nvSpPr>
          <p:spPr>
            <a:xfrm>
              <a:off x="4714920" y="1785960"/>
              <a:ext cx="3928680" cy="2999880"/>
            </a:xfrm>
            <a:prstGeom prst="rect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395" name="Picture 3" descr=""/>
            <p:cNvPicPr/>
            <p:nvPr/>
          </p:nvPicPr>
          <p:blipFill>
            <a:blip r:embed="rId1"/>
            <a:stretch/>
          </p:blipFill>
          <p:spPr>
            <a:xfrm>
              <a:off x="4857840" y="1928880"/>
              <a:ext cx="3642840" cy="2730600"/>
            </a:xfrm>
            <a:prstGeom prst="rect">
              <a:avLst/>
            </a:prstGeom>
            <a:ln w="9360">
              <a:noFill/>
            </a:ln>
          </p:spPr>
        </p:pic>
      </p:grpSp>
      <p:grpSp>
        <p:nvGrpSpPr>
          <p:cNvPr id="396" name="Group 4"/>
          <p:cNvGrpSpPr/>
          <p:nvPr/>
        </p:nvGrpSpPr>
        <p:grpSpPr>
          <a:xfrm>
            <a:off x="428760" y="1785960"/>
            <a:ext cx="3857400" cy="2999880"/>
            <a:chOff x="428760" y="1785960"/>
            <a:chExt cx="3857400" cy="2999880"/>
          </a:xfrm>
        </p:grpSpPr>
        <p:sp>
          <p:nvSpPr>
            <p:cNvPr id="397" name="CustomShape 5"/>
            <p:cNvSpPr/>
            <p:nvPr/>
          </p:nvSpPr>
          <p:spPr>
            <a:xfrm>
              <a:off x="428760" y="1785960"/>
              <a:ext cx="3857400" cy="2999880"/>
            </a:xfrm>
            <a:prstGeom prst="rect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398" name="Picture 2" descr=""/>
            <p:cNvPicPr/>
            <p:nvPr/>
          </p:nvPicPr>
          <p:blipFill>
            <a:blip r:embed="rId2"/>
            <a:stretch/>
          </p:blipFill>
          <p:spPr>
            <a:xfrm>
              <a:off x="571320" y="1946880"/>
              <a:ext cx="3571560" cy="2665440"/>
            </a:xfrm>
            <a:prstGeom prst="rect">
              <a:avLst/>
            </a:prstGeom>
            <a:ln w="9360">
              <a:noFill/>
            </a:ln>
          </p:spPr>
        </p:pic>
      </p:grpSp>
      <p:sp>
        <p:nvSpPr>
          <p:cNvPr id="399" name="TextShape 6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F2A4EF6D-F1D0-4487-ADD8-0C10ECE9837A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CustomShape 1"/>
          <p:cNvSpPr/>
          <p:nvPr/>
        </p:nvSpPr>
        <p:spPr>
          <a:xfrm>
            <a:off x="3143160" y="-67680"/>
            <a:ext cx="3357360" cy="943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 indent="270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подборка текстов</a:t>
            </a:r>
            <a:endParaRPr b="0" lang="ru-RU" sz="2800" spc="-1" strike="noStrike">
              <a:latin typeface="Arial"/>
            </a:endParaRPr>
          </a:p>
        </p:txBody>
      </p:sp>
      <p:grpSp>
        <p:nvGrpSpPr>
          <p:cNvPr id="401" name="Group 2"/>
          <p:cNvGrpSpPr/>
          <p:nvPr/>
        </p:nvGrpSpPr>
        <p:grpSpPr>
          <a:xfrm>
            <a:off x="214200" y="785880"/>
            <a:ext cx="4643280" cy="3285720"/>
            <a:chOff x="214200" y="785880"/>
            <a:chExt cx="4643280" cy="3285720"/>
          </a:xfrm>
        </p:grpSpPr>
        <p:sp>
          <p:nvSpPr>
            <p:cNvPr id="402" name="CustomShape 3"/>
            <p:cNvSpPr/>
            <p:nvPr/>
          </p:nvSpPr>
          <p:spPr>
            <a:xfrm>
              <a:off x="214200" y="785880"/>
              <a:ext cx="4643280" cy="3285720"/>
            </a:xfrm>
            <a:prstGeom prst="rect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403" name="Picture 2" descr=""/>
            <p:cNvPicPr/>
            <p:nvPr/>
          </p:nvPicPr>
          <p:blipFill>
            <a:blip r:embed="rId1"/>
            <a:stretch/>
          </p:blipFill>
          <p:spPr>
            <a:xfrm>
              <a:off x="357120" y="928800"/>
              <a:ext cx="4360320" cy="2993760"/>
            </a:xfrm>
            <a:prstGeom prst="rect">
              <a:avLst/>
            </a:prstGeom>
            <a:ln w="9360">
              <a:noFill/>
            </a:ln>
          </p:spPr>
        </p:pic>
      </p:grpSp>
      <p:grpSp>
        <p:nvGrpSpPr>
          <p:cNvPr id="404" name="Group 4"/>
          <p:cNvGrpSpPr/>
          <p:nvPr/>
        </p:nvGrpSpPr>
        <p:grpSpPr>
          <a:xfrm>
            <a:off x="4286160" y="3429000"/>
            <a:ext cx="4643280" cy="3285720"/>
            <a:chOff x="4286160" y="3429000"/>
            <a:chExt cx="4643280" cy="3285720"/>
          </a:xfrm>
        </p:grpSpPr>
        <p:sp>
          <p:nvSpPr>
            <p:cNvPr id="405" name="CustomShape 5"/>
            <p:cNvSpPr/>
            <p:nvPr/>
          </p:nvSpPr>
          <p:spPr>
            <a:xfrm>
              <a:off x="4286160" y="3429000"/>
              <a:ext cx="4643280" cy="3285720"/>
            </a:xfrm>
            <a:prstGeom prst="rect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406" name="Picture 3" descr=""/>
            <p:cNvPicPr/>
            <p:nvPr/>
          </p:nvPicPr>
          <p:blipFill>
            <a:blip r:embed="rId2"/>
            <a:stretch/>
          </p:blipFill>
          <p:spPr>
            <a:xfrm>
              <a:off x="4429080" y="3571920"/>
              <a:ext cx="4402080" cy="2995200"/>
            </a:xfrm>
            <a:prstGeom prst="rect">
              <a:avLst/>
            </a:prstGeom>
            <a:ln w="9360">
              <a:noFill/>
            </a:ln>
          </p:spPr>
        </p:pic>
      </p:grpSp>
      <p:sp>
        <p:nvSpPr>
          <p:cNvPr id="407" name="TextShape 6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68DA1FB-8B13-4258-B3E8-2C6CE68013AA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CustomShape 1"/>
          <p:cNvSpPr/>
          <p:nvPr/>
        </p:nvSpPr>
        <p:spPr>
          <a:xfrm>
            <a:off x="928800" y="218160"/>
            <a:ext cx="7500600" cy="943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 indent="270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карточки-домино для проведения рефлексии </a:t>
            </a:r>
            <a:endParaRPr b="0" lang="ru-RU" sz="2800" spc="-1" strike="noStrike">
              <a:latin typeface="Arial"/>
            </a:endParaRPr>
          </a:p>
        </p:txBody>
      </p:sp>
      <p:graphicFrame>
        <p:nvGraphicFramePr>
          <p:cNvPr id="409" name="Table 2"/>
          <p:cNvGraphicFramePr/>
          <p:nvPr/>
        </p:nvGraphicFramePr>
        <p:xfrm>
          <a:off x="395640" y="1412640"/>
          <a:ext cx="4248000" cy="2088000"/>
        </p:xfrm>
        <a:graphic>
          <a:graphicData uri="http://schemas.openxmlformats.org/drawingml/2006/table">
            <a:tbl>
              <a:tblPr/>
              <a:tblGrid>
                <a:gridCol w="2124000"/>
                <a:gridCol w="2124000"/>
              </a:tblGrid>
              <a:tr h="2088000">
                <a:tc>
                  <a:txBody>
                    <a:bodyPr lIns="44280" rIns="4428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Чтобы умилостивить золотоордынского хана, Александр Невский лично отправился в Орду. Хан удерживал князя подле себя всю зиму и лето. Осенью по дороге во Владимир князь заболел и умер в Городце. Там он принял монашеский постриг и схиму с именем Алексия.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marL="44280" marR="44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44280" marR="44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410" name="Рисунок 1" descr=""/>
          <p:cNvPicPr/>
          <p:nvPr/>
        </p:nvPicPr>
        <p:blipFill>
          <a:blip r:embed="rId1"/>
          <a:stretch/>
        </p:blipFill>
        <p:spPr>
          <a:xfrm>
            <a:off x="2988000" y="1556640"/>
            <a:ext cx="1356120" cy="1770840"/>
          </a:xfrm>
          <a:prstGeom prst="rect">
            <a:avLst/>
          </a:prstGeom>
          <a:ln>
            <a:noFill/>
          </a:ln>
        </p:spPr>
      </p:pic>
      <p:graphicFrame>
        <p:nvGraphicFramePr>
          <p:cNvPr id="411" name="Table 3"/>
          <p:cNvGraphicFramePr/>
          <p:nvPr/>
        </p:nvGraphicFramePr>
        <p:xfrm>
          <a:off x="5076000" y="1412640"/>
          <a:ext cx="3600000" cy="2081520"/>
        </p:xfrm>
        <a:graphic>
          <a:graphicData uri="http://schemas.openxmlformats.org/drawingml/2006/table">
            <a:tbl>
              <a:tblPr/>
              <a:tblGrid>
                <a:gridCol w="1728000"/>
                <a:gridCol w="1872000"/>
              </a:tblGrid>
              <a:tr h="2081520">
                <a:tc>
                  <a:txBody>
                    <a:bodyPr lIns="44280" rIns="4428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ru-RU" sz="8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Русские князья, сыновья киевского великого князя Владимира и его жены Византийской царевны Анны. </a:t>
                      </a:r>
                      <a:br/>
                      <a:br/>
                      <a:r>
                        <a:rPr b="1" lang="ru-RU" sz="8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Борис и Глеб стали первыми русскими святыми, их канонизировали в лике мучеников-страстотерпцев, сделав их заступниками Русской земли и небесными помощниками </a:t>
                      </a:r>
                      <a:endParaRPr b="0" lang="ru-RU" sz="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ru-RU" sz="8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русских князей.</a:t>
                      </a:r>
                      <a:endParaRPr b="0" lang="ru-RU" sz="800" spc="-1" strike="noStrike">
                        <a:latin typeface="Arial"/>
                      </a:endParaRPr>
                    </a:p>
                  </a:txBody>
                  <a:tcPr marL="44280" marR="44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44280" marR="44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412" name="Рисунок 1" descr="https://s57.radikal.ru/i155/1110/a6/e51b6f8773ad.jpg"/>
          <p:cNvPicPr/>
          <p:nvPr/>
        </p:nvPicPr>
        <p:blipFill>
          <a:blip r:embed="rId2"/>
          <a:stretch/>
        </p:blipFill>
        <p:spPr>
          <a:xfrm>
            <a:off x="7092360" y="1628640"/>
            <a:ext cx="1288080" cy="1729080"/>
          </a:xfrm>
          <a:prstGeom prst="rect">
            <a:avLst/>
          </a:prstGeom>
          <a:ln>
            <a:noFill/>
          </a:ln>
        </p:spPr>
      </p:pic>
      <p:graphicFrame>
        <p:nvGraphicFramePr>
          <p:cNvPr id="413" name="Table 4"/>
          <p:cNvGraphicFramePr/>
          <p:nvPr/>
        </p:nvGraphicFramePr>
        <p:xfrm>
          <a:off x="395640" y="4077000"/>
          <a:ext cx="4176000" cy="2016000"/>
        </p:xfrm>
        <a:graphic>
          <a:graphicData uri="http://schemas.openxmlformats.org/drawingml/2006/table">
            <a:tbl>
              <a:tblPr/>
              <a:tblGrid>
                <a:gridCol w="2088000"/>
                <a:gridCol w="2088000"/>
              </a:tblGrid>
              <a:tr h="2016000">
                <a:tc>
                  <a:txBody>
                    <a:bodyPr lIns="44280" rIns="4428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Когда Александру исполнилось 4 года (в 1225 г.), отлучили его от мамок и нянек. Батюшка князь Ярослав посвятил сына в воины, совершив обряд </a:t>
                      </a:r>
                      <a:r>
                        <a:rPr b="1" i="1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«княжеский постриг»</a:t>
                      </a:r>
                      <a:r>
                        <a:rPr b="1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.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marL="44280" marR="44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44280" marR="44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414" name="Рисунок 2" descr="https://s46.radikal.ru/i113/1110/11/2dfa5a879166.jpg"/>
          <p:cNvPicPr/>
          <p:nvPr/>
        </p:nvPicPr>
        <p:blipFill>
          <a:blip r:embed="rId3"/>
          <a:stretch/>
        </p:blipFill>
        <p:spPr>
          <a:xfrm>
            <a:off x="2988000" y="4221000"/>
            <a:ext cx="1190520" cy="1796400"/>
          </a:xfrm>
          <a:prstGeom prst="rect">
            <a:avLst/>
          </a:prstGeom>
          <a:ln>
            <a:noFill/>
          </a:ln>
        </p:spPr>
      </p:pic>
      <p:graphicFrame>
        <p:nvGraphicFramePr>
          <p:cNvPr id="415" name="Table 5"/>
          <p:cNvGraphicFramePr/>
          <p:nvPr/>
        </p:nvGraphicFramePr>
        <p:xfrm>
          <a:off x="5076000" y="4077000"/>
          <a:ext cx="3600000" cy="2016000"/>
        </p:xfrm>
        <a:graphic>
          <a:graphicData uri="http://schemas.openxmlformats.org/drawingml/2006/table">
            <a:tbl>
              <a:tblPr/>
              <a:tblGrid>
                <a:gridCol w="1728000"/>
                <a:gridCol w="1872000"/>
              </a:tblGrid>
              <a:tr h="2016000">
                <a:tc>
                  <a:txBody>
                    <a:bodyPr lIns="44280" rIns="4428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Перед битвой Александр пошел в Софийскую церковь и там усердно молился Богу, прося святой его помощи. Знал он, что усердная молитва имеет чудесную силу над душой христианина.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marL="44280" marR="44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44280" marR="44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416" name="Рисунок 3" descr="Православная мама (том 2) :: Сибмама - Рецепт весеннего наст…"/>
          <p:cNvPicPr/>
          <p:nvPr/>
        </p:nvPicPr>
        <p:blipFill>
          <a:blip r:embed="rId4"/>
          <a:srcRect l="4754" t="0" r="0" b="0"/>
          <a:stretch/>
        </p:blipFill>
        <p:spPr>
          <a:xfrm>
            <a:off x="6948360" y="4221000"/>
            <a:ext cx="1537200" cy="1611720"/>
          </a:xfrm>
          <a:prstGeom prst="rect">
            <a:avLst/>
          </a:prstGeom>
          <a:ln>
            <a:noFill/>
          </a:ln>
        </p:spPr>
      </p:pic>
      <p:sp>
        <p:nvSpPr>
          <p:cNvPr id="417" name="CustomShape 6"/>
          <p:cNvSpPr/>
          <p:nvPr/>
        </p:nvSpPr>
        <p:spPr>
          <a:xfrm>
            <a:off x="4500000" y="2277000"/>
            <a:ext cx="719640" cy="215640"/>
          </a:xfrm>
          <a:prstGeom prst="left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8" name="CustomShape 7"/>
          <p:cNvSpPr/>
          <p:nvPr/>
        </p:nvSpPr>
        <p:spPr>
          <a:xfrm>
            <a:off x="4428000" y="4941000"/>
            <a:ext cx="719640" cy="215640"/>
          </a:xfrm>
          <a:prstGeom prst="left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9" name="CustomShape 8"/>
          <p:cNvSpPr/>
          <p:nvPr/>
        </p:nvSpPr>
        <p:spPr>
          <a:xfrm rot="8050200">
            <a:off x="4500360" y="3717000"/>
            <a:ext cx="719640" cy="215640"/>
          </a:xfrm>
          <a:prstGeom prst="left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0" name="TextShape 9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F81115AC-1434-42BF-B1E5-1AA3DC224385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CustomShape 1"/>
          <p:cNvSpPr/>
          <p:nvPr/>
        </p:nvSpPr>
        <p:spPr>
          <a:xfrm>
            <a:off x="725760" y="4653000"/>
            <a:ext cx="7704360" cy="173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Станция 2. «Житие Филофея Лещинского».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Историк - краевед предлагает разместить листы календаря на Ленте Времени в хронологической последовательности и рассказать об основных событиях из жизни Филофея Лещинского.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 </a:t>
            </a:r>
            <a:endParaRPr b="0" lang="ru-RU" sz="1800" spc="-1" strike="noStrike">
              <a:latin typeface="Arial"/>
            </a:endParaRPr>
          </a:p>
        </p:txBody>
      </p:sp>
      <p:grpSp>
        <p:nvGrpSpPr>
          <p:cNvPr id="422" name="Group 2"/>
          <p:cNvGrpSpPr/>
          <p:nvPr/>
        </p:nvGrpSpPr>
        <p:grpSpPr>
          <a:xfrm>
            <a:off x="41400" y="2205000"/>
            <a:ext cx="9102240" cy="2015640"/>
            <a:chOff x="41400" y="2205000"/>
            <a:chExt cx="9102240" cy="2015640"/>
          </a:xfrm>
        </p:grpSpPr>
        <p:pic>
          <p:nvPicPr>
            <p:cNvPr id="423" name="Picture 2" descr=""/>
            <p:cNvPicPr/>
            <p:nvPr/>
          </p:nvPicPr>
          <p:blipFill>
            <a:blip r:embed="rId1"/>
            <a:srcRect l="0" t="9235" r="0" b="45563"/>
            <a:stretch/>
          </p:blipFill>
          <p:spPr>
            <a:xfrm>
              <a:off x="41400" y="2256840"/>
              <a:ext cx="4536000" cy="19638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4" name="Picture 3" descr=""/>
            <p:cNvPicPr/>
            <p:nvPr/>
          </p:nvPicPr>
          <p:blipFill>
            <a:blip r:embed="rId2"/>
            <a:srcRect l="3004" t="56105" r="0" b="0"/>
            <a:stretch/>
          </p:blipFill>
          <p:spPr>
            <a:xfrm>
              <a:off x="4553280" y="2205000"/>
              <a:ext cx="4590360" cy="19893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25" name="CustomShape 3"/>
          <p:cNvSpPr/>
          <p:nvPr/>
        </p:nvSpPr>
        <p:spPr>
          <a:xfrm>
            <a:off x="3253320" y="1202400"/>
            <a:ext cx="264852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558ed5"/>
                </a:solidFill>
                <a:latin typeface="Times New Roman"/>
              </a:rPr>
              <a:t>Лента Времени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426" name="CustomShape 4"/>
          <p:cNvSpPr/>
          <p:nvPr/>
        </p:nvSpPr>
        <p:spPr>
          <a:xfrm>
            <a:off x="2633760" y="1935720"/>
            <a:ext cx="3888000" cy="14364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7" name="CustomShape 5"/>
          <p:cNvSpPr/>
          <p:nvPr/>
        </p:nvSpPr>
        <p:spPr>
          <a:xfrm>
            <a:off x="1635480" y="453240"/>
            <a:ext cx="6392880" cy="518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 indent="270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листы календаря для ленты времени 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Group 1"/>
          <p:cNvGrpSpPr/>
          <p:nvPr/>
        </p:nvGrpSpPr>
        <p:grpSpPr>
          <a:xfrm>
            <a:off x="4214880" y="3357720"/>
            <a:ext cx="4714560" cy="3285720"/>
            <a:chOff x="4214880" y="3357720"/>
            <a:chExt cx="4714560" cy="3285720"/>
          </a:xfrm>
        </p:grpSpPr>
        <p:sp>
          <p:nvSpPr>
            <p:cNvPr id="429" name="CustomShape 2"/>
            <p:cNvSpPr/>
            <p:nvPr/>
          </p:nvSpPr>
          <p:spPr>
            <a:xfrm>
              <a:off x="4214880" y="3357720"/>
              <a:ext cx="4714560" cy="3285720"/>
            </a:xfrm>
            <a:prstGeom prst="rect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430" name="Picture 7" descr=""/>
            <p:cNvPicPr/>
            <p:nvPr/>
          </p:nvPicPr>
          <p:blipFill>
            <a:blip r:embed="rId1"/>
            <a:stretch/>
          </p:blipFill>
          <p:spPr>
            <a:xfrm>
              <a:off x="4357800" y="3497400"/>
              <a:ext cx="4453560" cy="3008520"/>
            </a:xfrm>
            <a:prstGeom prst="rect">
              <a:avLst/>
            </a:prstGeom>
            <a:ln w="9360">
              <a:noFill/>
            </a:ln>
          </p:spPr>
        </p:pic>
      </p:grpSp>
      <p:sp>
        <p:nvSpPr>
          <p:cNvPr id="431" name="CustomShape 3"/>
          <p:cNvSpPr/>
          <p:nvPr/>
        </p:nvSpPr>
        <p:spPr>
          <a:xfrm>
            <a:off x="2500200" y="-210600"/>
            <a:ext cx="4571640" cy="943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 indent="270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карточки опорных знаний </a:t>
            </a:r>
            <a:endParaRPr b="0" lang="ru-RU" sz="2800" spc="-1" strike="noStrike">
              <a:latin typeface="Arial"/>
            </a:endParaRPr>
          </a:p>
        </p:txBody>
      </p:sp>
      <p:grpSp>
        <p:nvGrpSpPr>
          <p:cNvPr id="432" name="Group 4"/>
          <p:cNvGrpSpPr/>
          <p:nvPr/>
        </p:nvGrpSpPr>
        <p:grpSpPr>
          <a:xfrm>
            <a:off x="214200" y="571320"/>
            <a:ext cx="4428720" cy="3071520"/>
            <a:chOff x="214200" y="571320"/>
            <a:chExt cx="4428720" cy="3071520"/>
          </a:xfrm>
        </p:grpSpPr>
        <p:sp>
          <p:nvSpPr>
            <p:cNvPr id="433" name="CustomShape 5"/>
            <p:cNvSpPr/>
            <p:nvPr/>
          </p:nvSpPr>
          <p:spPr>
            <a:xfrm>
              <a:off x="214200" y="571320"/>
              <a:ext cx="4428720" cy="3071520"/>
            </a:xfrm>
            <a:prstGeom prst="rect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434" name="Picture 5" descr=""/>
            <p:cNvPicPr/>
            <p:nvPr/>
          </p:nvPicPr>
          <p:blipFill>
            <a:blip r:embed="rId2"/>
            <a:stretch/>
          </p:blipFill>
          <p:spPr>
            <a:xfrm>
              <a:off x="352800" y="704880"/>
              <a:ext cx="4157640" cy="2804400"/>
            </a:xfrm>
            <a:prstGeom prst="rect">
              <a:avLst/>
            </a:prstGeom>
            <a:ln w="9360">
              <a:noFill/>
            </a:ln>
          </p:spPr>
        </p:pic>
      </p:grpSp>
      <p:sp>
        <p:nvSpPr>
          <p:cNvPr id="435" name="TextShape 6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A9130D4-E1E9-43F0-AE43-306D9B0C49A9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CustomShape 1"/>
          <p:cNvSpPr/>
          <p:nvPr/>
        </p:nvSpPr>
        <p:spPr>
          <a:xfrm>
            <a:off x="285840" y="5149800"/>
            <a:ext cx="8318520" cy="13719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 algn="ctr"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Актуальность программы обеспечивается использованием технологий проблемного и смешенного обучения, проектной деятельностью.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437" name="Picture 2" descr=""/>
          <p:cNvPicPr/>
          <p:nvPr/>
        </p:nvPicPr>
        <p:blipFill>
          <a:blip r:embed="rId1"/>
          <a:stretch/>
        </p:blipFill>
        <p:spPr>
          <a:xfrm>
            <a:off x="285840" y="285840"/>
            <a:ext cx="3001680" cy="2257920"/>
          </a:xfrm>
          <a:prstGeom prst="rect">
            <a:avLst/>
          </a:prstGeom>
          <a:ln w="9360">
            <a:noFill/>
          </a:ln>
        </p:spPr>
      </p:pic>
      <p:pic>
        <p:nvPicPr>
          <p:cNvPr id="438" name="Picture 6" descr="https://dolinatlt.ru/wp-content/uploads/2017/05/lessons-learnt-clipart-1.jpg"/>
          <p:cNvPicPr/>
          <p:nvPr/>
        </p:nvPicPr>
        <p:blipFill>
          <a:blip r:embed="rId2"/>
          <a:stretch/>
        </p:blipFill>
        <p:spPr>
          <a:xfrm>
            <a:off x="5857920" y="285840"/>
            <a:ext cx="3036600" cy="2277360"/>
          </a:xfrm>
          <a:prstGeom prst="rect">
            <a:avLst/>
          </a:prstGeom>
          <a:ln>
            <a:noFill/>
          </a:ln>
        </p:spPr>
      </p:pic>
      <p:pic>
        <p:nvPicPr>
          <p:cNvPr id="439" name="Picture 7" descr=""/>
          <p:cNvPicPr/>
          <p:nvPr/>
        </p:nvPicPr>
        <p:blipFill>
          <a:blip r:embed="rId3"/>
          <a:stretch/>
        </p:blipFill>
        <p:spPr>
          <a:xfrm>
            <a:off x="2286000" y="2298600"/>
            <a:ext cx="4609800" cy="2511000"/>
          </a:xfrm>
          <a:prstGeom prst="rect">
            <a:avLst/>
          </a:prstGeom>
          <a:ln w="9360">
            <a:noFill/>
          </a:ln>
        </p:spPr>
      </p:pic>
      <p:sp>
        <p:nvSpPr>
          <p:cNvPr id="440" name="TextShape 2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BB983BD-3BDB-49E3-B72F-B715BB73C5EE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CustomShape 1"/>
          <p:cNvSpPr/>
          <p:nvPr/>
        </p:nvSpPr>
        <p:spPr>
          <a:xfrm>
            <a:off x="571320" y="1440"/>
            <a:ext cx="8214840" cy="457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Уникальность программы «Как вера Русь хранит»</a:t>
            </a:r>
            <a:endParaRPr b="0" lang="ru-RU" sz="2400" spc="-1" strike="noStrike">
              <a:latin typeface="Arial"/>
            </a:endParaRPr>
          </a:p>
        </p:txBody>
      </p:sp>
      <p:grpSp>
        <p:nvGrpSpPr>
          <p:cNvPr id="442" name="Group 2"/>
          <p:cNvGrpSpPr/>
          <p:nvPr/>
        </p:nvGrpSpPr>
        <p:grpSpPr>
          <a:xfrm>
            <a:off x="214200" y="571320"/>
            <a:ext cx="3785760" cy="2785680"/>
            <a:chOff x="214200" y="571320"/>
            <a:chExt cx="3785760" cy="2785680"/>
          </a:xfrm>
        </p:grpSpPr>
        <p:sp>
          <p:nvSpPr>
            <p:cNvPr id="443" name="CustomShape 3"/>
            <p:cNvSpPr/>
            <p:nvPr/>
          </p:nvSpPr>
          <p:spPr>
            <a:xfrm>
              <a:off x="214200" y="571320"/>
              <a:ext cx="3785760" cy="2785680"/>
            </a:xfrm>
            <a:prstGeom prst="rect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444" name="Picture 2" descr=""/>
            <p:cNvPicPr/>
            <p:nvPr/>
          </p:nvPicPr>
          <p:blipFill>
            <a:blip r:embed="rId1"/>
            <a:stretch/>
          </p:blipFill>
          <p:spPr>
            <a:xfrm>
              <a:off x="360000" y="711000"/>
              <a:ext cx="3491280" cy="2511720"/>
            </a:xfrm>
            <a:prstGeom prst="rect">
              <a:avLst/>
            </a:prstGeom>
            <a:ln w="9360">
              <a:noFill/>
            </a:ln>
          </p:spPr>
        </p:pic>
      </p:grpSp>
      <p:sp>
        <p:nvSpPr>
          <p:cNvPr id="445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52717DEC-655E-4FE4-B205-C738C9581E47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grpSp>
        <p:nvGrpSpPr>
          <p:cNvPr id="446" name="Group 5"/>
          <p:cNvGrpSpPr/>
          <p:nvPr/>
        </p:nvGrpSpPr>
        <p:grpSpPr>
          <a:xfrm>
            <a:off x="5143680" y="3500280"/>
            <a:ext cx="3714480" cy="2857320"/>
            <a:chOff x="5143680" y="3500280"/>
            <a:chExt cx="3714480" cy="2857320"/>
          </a:xfrm>
        </p:grpSpPr>
        <p:sp>
          <p:nvSpPr>
            <p:cNvPr id="447" name="CustomShape 6"/>
            <p:cNvSpPr/>
            <p:nvPr/>
          </p:nvSpPr>
          <p:spPr>
            <a:xfrm>
              <a:off x="5143680" y="3500280"/>
              <a:ext cx="3714480" cy="2857320"/>
            </a:xfrm>
            <a:prstGeom prst="rect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448" name="Picture 3" descr=""/>
            <p:cNvPicPr/>
            <p:nvPr/>
          </p:nvPicPr>
          <p:blipFill>
            <a:blip r:embed="rId2"/>
            <a:stretch/>
          </p:blipFill>
          <p:spPr>
            <a:xfrm>
              <a:off x="5326200" y="3627360"/>
              <a:ext cx="3349080" cy="2513160"/>
            </a:xfrm>
            <a:prstGeom prst="rect">
              <a:avLst/>
            </a:prstGeom>
            <a:ln w="9360">
              <a:noFill/>
            </a:ln>
          </p:spPr>
        </p:pic>
      </p:grpSp>
      <p:grpSp>
        <p:nvGrpSpPr>
          <p:cNvPr id="449" name="Group 7"/>
          <p:cNvGrpSpPr/>
          <p:nvPr/>
        </p:nvGrpSpPr>
        <p:grpSpPr>
          <a:xfrm>
            <a:off x="214200" y="3571920"/>
            <a:ext cx="3785760" cy="2785680"/>
            <a:chOff x="214200" y="3571920"/>
            <a:chExt cx="3785760" cy="2785680"/>
          </a:xfrm>
        </p:grpSpPr>
        <p:sp>
          <p:nvSpPr>
            <p:cNvPr id="450" name="CustomShape 8"/>
            <p:cNvSpPr/>
            <p:nvPr/>
          </p:nvSpPr>
          <p:spPr>
            <a:xfrm>
              <a:off x="214200" y="3571920"/>
              <a:ext cx="3785760" cy="2785680"/>
            </a:xfrm>
            <a:prstGeom prst="rect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451" name="Picture 4" descr=""/>
            <p:cNvPicPr/>
            <p:nvPr/>
          </p:nvPicPr>
          <p:blipFill>
            <a:blip r:embed="rId3"/>
            <a:stretch/>
          </p:blipFill>
          <p:spPr>
            <a:xfrm>
              <a:off x="434880" y="3714840"/>
              <a:ext cx="3327480" cy="2431080"/>
            </a:xfrm>
            <a:prstGeom prst="rect">
              <a:avLst/>
            </a:prstGeom>
            <a:ln w="9360">
              <a:noFill/>
            </a:ln>
          </p:spPr>
        </p:pic>
      </p:grpSp>
      <p:grpSp>
        <p:nvGrpSpPr>
          <p:cNvPr id="452" name="Group 9"/>
          <p:cNvGrpSpPr/>
          <p:nvPr/>
        </p:nvGrpSpPr>
        <p:grpSpPr>
          <a:xfrm>
            <a:off x="5214960" y="571320"/>
            <a:ext cx="3428640" cy="2642760"/>
            <a:chOff x="5214960" y="571320"/>
            <a:chExt cx="3428640" cy="2642760"/>
          </a:xfrm>
        </p:grpSpPr>
        <p:sp>
          <p:nvSpPr>
            <p:cNvPr id="453" name="CustomShape 10"/>
            <p:cNvSpPr/>
            <p:nvPr/>
          </p:nvSpPr>
          <p:spPr>
            <a:xfrm>
              <a:off x="5214960" y="571320"/>
              <a:ext cx="3428640" cy="2642760"/>
            </a:xfrm>
            <a:prstGeom prst="rect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454" name="Picture 2" descr=""/>
            <p:cNvPicPr/>
            <p:nvPr/>
          </p:nvPicPr>
          <p:blipFill>
            <a:blip r:embed="rId4"/>
            <a:srcRect l="1209" t="0" r="0" b="0"/>
            <a:stretch/>
          </p:blipFill>
          <p:spPr>
            <a:xfrm>
              <a:off x="5306400" y="662760"/>
              <a:ext cx="3236760" cy="2451600"/>
            </a:xfrm>
            <a:prstGeom prst="rect">
              <a:avLst/>
            </a:prstGeom>
            <a:ln w="9360">
              <a:noFill/>
            </a:ln>
          </p:spPr>
        </p:pic>
      </p:grpSp>
      <p:grpSp>
        <p:nvGrpSpPr>
          <p:cNvPr id="455" name="Group 11"/>
          <p:cNvGrpSpPr/>
          <p:nvPr/>
        </p:nvGrpSpPr>
        <p:grpSpPr>
          <a:xfrm>
            <a:off x="3357720" y="1785960"/>
            <a:ext cx="2642760" cy="1928520"/>
            <a:chOff x="3357720" y="1785960"/>
            <a:chExt cx="2642760" cy="1928520"/>
          </a:xfrm>
        </p:grpSpPr>
        <p:sp>
          <p:nvSpPr>
            <p:cNvPr id="456" name="CustomShape 12"/>
            <p:cNvSpPr/>
            <p:nvPr/>
          </p:nvSpPr>
          <p:spPr>
            <a:xfrm>
              <a:off x="3357720" y="1785960"/>
              <a:ext cx="2642760" cy="1928520"/>
            </a:xfrm>
            <a:prstGeom prst="rect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457" name="Picture 2" descr=""/>
            <p:cNvPicPr/>
            <p:nvPr/>
          </p:nvPicPr>
          <p:blipFill>
            <a:blip r:embed="rId5"/>
            <a:stretch/>
          </p:blipFill>
          <p:spPr>
            <a:xfrm>
              <a:off x="3460680" y="1883880"/>
              <a:ext cx="2436840" cy="1742400"/>
            </a:xfrm>
            <a:prstGeom prst="rect">
              <a:avLst/>
            </a:prstGeom>
            <a:ln w="9360">
              <a:noFill/>
            </a:ln>
          </p:spPr>
        </p:pic>
      </p:grpSp>
      <p:grpSp>
        <p:nvGrpSpPr>
          <p:cNvPr id="458" name="Group 13"/>
          <p:cNvGrpSpPr/>
          <p:nvPr/>
        </p:nvGrpSpPr>
        <p:grpSpPr>
          <a:xfrm>
            <a:off x="3429000" y="4714920"/>
            <a:ext cx="2571480" cy="1928520"/>
            <a:chOff x="3429000" y="4714920"/>
            <a:chExt cx="2571480" cy="1928520"/>
          </a:xfrm>
        </p:grpSpPr>
        <p:sp>
          <p:nvSpPr>
            <p:cNvPr id="459" name="CustomShape 14"/>
            <p:cNvSpPr/>
            <p:nvPr/>
          </p:nvSpPr>
          <p:spPr>
            <a:xfrm>
              <a:off x="3429000" y="4714920"/>
              <a:ext cx="2571480" cy="1928520"/>
            </a:xfrm>
            <a:prstGeom prst="rect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460" name="Picture 6" descr=""/>
            <p:cNvPicPr/>
            <p:nvPr/>
          </p:nvPicPr>
          <p:blipFill>
            <a:blip r:embed="rId6"/>
            <a:stretch/>
          </p:blipFill>
          <p:spPr>
            <a:xfrm>
              <a:off x="3528000" y="4811400"/>
              <a:ext cx="2373480" cy="1730160"/>
            </a:xfrm>
            <a:prstGeom prst="rect">
              <a:avLst/>
            </a:prstGeom>
            <a:ln w="936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CustomShape 1"/>
          <p:cNvSpPr/>
          <p:nvPr/>
        </p:nvSpPr>
        <p:spPr>
          <a:xfrm>
            <a:off x="331560" y="374760"/>
            <a:ext cx="4602960" cy="23475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Внедрение курса внеурочной деятельности по реализации православного компонента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в 2020-2021 учебном году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</p:txBody>
      </p:sp>
      <p:sp>
        <p:nvSpPr>
          <p:cNvPr id="462" name="TextShape 2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570DBEFE-55A5-4886-AB06-43620B9CE888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463" name="Picture 2" descr="D:\Работа 2020\КОНКУРСЫ_СЕМИНАРЫ_ВСТРЕЧИ 2020\Филофеевские чтения 2020\Выступление КЛП ФЧ 20.10. 2020\Русский флот.jpg"/>
          <p:cNvPicPr/>
          <p:nvPr/>
        </p:nvPicPr>
        <p:blipFill>
          <a:blip r:embed="rId1"/>
          <a:stretch/>
        </p:blipFill>
        <p:spPr>
          <a:xfrm>
            <a:off x="4935240" y="3445560"/>
            <a:ext cx="3974400" cy="3146400"/>
          </a:xfrm>
          <a:prstGeom prst="rect">
            <a:avLst/>
          </a:prstGeom>
          <a:ln>
            <a:noFill/>
          </a:ln>
        </p:spPr>
      </p:pic>
      <p:pic>
        <p:nvPicPr>
          <p:cNvPr id="464" name="Picture 2" descr="https://content-26.foto.my.mail.ru/community/thelifeoftheworldsoul/_groupsphoto/h-975.jpg"/>
          <p:cNvPicPr/>
          <p:nvPr/>
        </p:nvPicPr>
        <p:blipFill>
          <a:blip r:embed="rId2"/>
          <a:srcRect l="0" t="0" r="4939" b="0"/>
          <a:stretch/>
        </p:blipFill>
        <p:spPr>
          <a:xfrm>
            <a:off x="240480" y="3445560"/>
            <a:ext cx="4494960" cy="3146400"/>
          </a:xfrm>
          <a:prstGeom prst="rect">
            <a:avLst/>
          </a:prstGeom>
          <a:ln>
            <a:noFill/>
          </a:ln>
        </p:spPr>
      </p:pic>
      <p:pic>
        <p:nvPicPr>
          <p:cNvPr id="465" name="Picture 3" descr=""/>
          <p:cNvPicPr/>
          <p:nvPr/>
        </p:nvPicPr>
        <p:blipFill>
          <a:blip r:embed="rId3"/>
          <a:stretch/>
        </p:blipFill>
        <p:spPr>
          <a:xfrm>
            <a:off x="4768560" y="260640"/>
            <a:ext cx="4284720" cy="302616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CustomShape 1"/>
          <p:cNvSpPr/>
          <p:nvPr/>
        </p:nvSpPr>
        <p:spPr>
          <a:xfrm>
            <a:off x="337680" y="23400"/>
            <a:ext cx="8429400" cy="1616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Дополнительное образование по реализации православного компонента в 2021-2022 учебном году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</p:txBody>
      </p:sp>
      <p:sp>
        <p:nvSpPr>
          <p:cNvPr id="467" name="TextShape 2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9C4AC82-BF23-4D8B-A2DF-669E7FDD8265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468" name="Picture 3" descr=""/>
          <p:cNvPicPr/>
          <p:nvPr/>
        </p:nvPicPr>
        <p:blipFill>
          <a:blip r:embed="rId1"/>
          <a:stretch/>
        </p:blipFill>
        <p:spPr>
          <a:xfrm>
            <a:off x="357120" y="1036800"/>
            <a:ext cx="3524040" cy="2687040"/>
          </a:xfrm>
          <a:prstGeom prst="rect">
            <a:avLst/>
          </a:prstGeom>
          <a:ln w="9360">
            <a:noFill/>
          </a:ln>
        </p:spPr>
      </p:pic>
      <p:pic>
        <p:nvPicPr>
          <p:cNvPr id="469" name="Picture 2" descr=""/>
          <p:cNvPicPr/>
          <p:nvPr/>
        </p:nvPicPr>
        <p:blipFill>
          <a:blip r:embed="rId2"/>
          <a:stretch/>
        </p:blipFill>
        <p:spPr>
          <a:xfrm>
            <a:off x="357120" y="3978360"/>
            <a:ext cx="3524040" cy="2571480"/>
          </a:xfrm>
          <a:prstGeom prst="rect">
            <a:avLst/>
          </a:prstGeom>
          <a:ln w="9360">
            <a:noFill/>
          </a:ln>
        </p:spPr>
      </p:pic>
      <p:pic>
        <p:nvPicPr>
          <p:cNvPr id="470" name="Picture 2" descr=""/>
          <p:cNvPicPr/>
          <p:nvPr/>
        </p:nvPicPr>
        <p:blipFill>
          <a:blip r:embed="rId3"/>
          <a:stretch/>
        </p:blipFill>
        <p:spPr>
          <a:xfrm>
            <a:off x="4572000" y="1052640"/>
            <a:ext cx="4125240" cy="550044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428760" y="437040"/>
            <a:ext cx="8318880" cy="17985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Цель программы  курса «Как вера Русь хранит»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– ознакомление с судьбоносными событиями в истории России, осознание неразрывной связи Родины и веры</a:t>
            </a:r>
            <a:endParaRPr b="0" lang="ru-RU" sz="2800" spc="-1" strike="noStrike">
              <a:latin typeface="Arial"/>
            </a:endParaRPr>
          </a:p>
        </p:txBody>
      </p:sp>
      <p:grpSp>
        <p:nvGrpSpPr>
          <p:cNvPr id="153" name="Group 2"/>
          <p:cNvGrpSpPr/>
          <p:nvPr/>
        </p:nvGrpSpPr>
        <p:grpSpPr>
          <a:xfrm>
            <a:off x="0" y="2714760"/>
            <a:ext cx="9143640" cy="3500280"/>
            <a:chOff x="0" y="2714760"/>
            <a:chExt cx="9143640" cy="3500280"/>
          </a:xfrm>
        </p:grpSpPr>
        <p:pic>
          <p:nvPicPr>
            <p:cNvPr id="154" name="Picture 2" descr="Блог Аркадия Чужого. Октябрь 2012"/>
            <p:cNvPicPr/>
            <p:nvPr/>
          </p:nvPicPr>
          <p:blipFill>
            <a:blip r:embed="rId1"/>
            <a:stretch/>
          </p:blipFill>
          <p:spPr>
            <a:xfrm>
              <a:off x="0" y="2714760"/>
              <a:ext cx="4350240" cy="3483000"/>
            </a:xfrm>
            <a:prstGeom prst="rect">
              <a:avLst/>
            </a:prstGeom>
            <a:ln w="9360">
              <a:noFill/>
            </a:ln>
          </p:spPr>
        </p:pic>
        <p:pic>
          <p:nvPicPr>
            <p:cNvPr id="155" name="Picture 2" descr="Картина Сергий Радонежский и Димтрий донской 300.jpg"/>
            <p:cNvPicPr/>
            <p:nvPr/>
          </p:nvPicPr>
          <p:blipFill>
            <a:blip r:embed="rId2"/>
            <a:stretch/>
          </p:blipFill>
          <p:spPr>
            <a:xfrm>
              <a:off x="4350600" y="2714760"/>
              <a:ext cx="2507040" cy="35002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6" name="Рисунок 5" descr=""/>
            <p:cNvPicPr/>
            <p:nvPr/>
          </p:nvPicPr>
          <p:blipFill>
            <a:blip r:embed="rId3"/>
            <a:stretch/>
          </p:blipFill>
          <p:spPr>
            <a:xfrm>
              <a:off x="6858000" y="2714760"/>
              <a:ext cx="2285640" cy="3500280"/>
            </a:xfrm>
            <a:prstGeom prst="rect">
              <a:avLst/>
            </a:prstGeom>
            <a:ln w="9360">
              <a:noFill/>
            </a:ln>
          </p:spPr>
        </p:pic>
      </p:grpSp>
      <p:sp>
        <p:nvSpPr>
          <p:cNvPr id="157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F28CF5C-177D-4A11-BF26-C6F2201A853A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7B6E2A2B-7638-48C2-8A85-EE128C1DFF4F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72" name="CustomShape 2"/>
          <p:cNvSpPr/>
          <p:nvPr/>
        </p:nvSpPr>
        <p:spPr>
          <a:xfrm>
            <a:off x="3852000" y="620640"/>
            <a:ext cx="4890240" cy="191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Владимир Иванович Даль, автор «Толкового словаря живого великорусского языка», будучи глубоко верующим человеком, настоящим христианином, сказал: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73" name="CustomShape 3"/>
          <p:cNvSpPr/>
          <p:nvPr/>
        </p:nvSpPr>
        <p:spPr>
          <a:xfrm>
            <a:off x="598320" y="3573000"/>
            <a:ext cx="8130600" cy="1918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000000"/>
                </a:solidFill>
                <a:latin typeface="Times New Roman"/>
              </a:rPr>
              <a:t>«Поверьте мне, что Россия погибнет только тогда, когда иссякнет в ней Православие…»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474" name="Picture 3" descr=""/>
          <p:cNvPicPr/>
          <p:nvPr/>
        </p:nvPicPr>
        <p:blipFill>
          <a:blip r:embed="rId1"/>
          <a:stretch/>
        </p:blipFill>
        <p:spPr>
          <a:xfrm>
            <a:off x="755640" y="620640"/>
            <a:ext cx="2908440" cy="2755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8FFEB184-52EA-450A-9009-C68D1CDB45B7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476" name="Picture 2" descr=""/>
          <p:cNvPicPr/>
          <p:nvPr/>
        </p:nvPicPr>
        <p:blipFill>
          <a:blip r:embed="rId1"/>
          <a:stretch/>
        </p:blipFill>
        <p:spPr>
          <a:xfrm>
            <a:off x="251640" y="239760"/>
            <a:ext cx="4645080" cy="6429240"/>
          </a:xfrm>
          <a:prstGeom prst="rect">
            <a:avLst/>
          </a:prstGeom>
          <a:ln>
            <a:noFill/>
          </a:ln>
        </p:spPr>
      </p:pic>
      <p:sp>
        <p:nvSpPr>
          <p:cNvPr id="477" name="CustomShape 2"/>
          <p:cNvSpPr/>
          <p:nvPr/>
        </p:nvSpPr>
        <p:spPr>
          <a:xfrm>
            <a:off x="5119920" y="638280"/>
            <a:ext cx="3744000" cy="530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Материалы программы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«Как вера Русь хранит»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можно просмотреть по ссылке </a:t>
            </a:r>
            <a:r>
              <a:rPr b="0" lang="ru-RU" sz="1800" spc="-1" strike="noStrike" u="sng">
                <a:solidFill>
                  <a:srgbClr val="0000ff"/>
                </a:solidFill>
                <a:uFillTx/>
                <a:latin typeface="Times New Roman"/>
                <a:hlinkClick r:id="rId2"/>
              </a:rPr>
              <a:t>https://</a:t>
            </a:r>
            <a:r>
              <a:rPr b="0" lang="ru-RU" sz="1800" spc="-1" strike="noStrike" u="sng">
                <a:solidFill>
                  <a:srgbClr val="0000ff"/>
                </a:solidFill>
                <a:uFillTx/>
                <a:latin typeface="Times New Roman"/>
                <a:hlinkClick r:id="rId3"/>
              </a:rPr>
              <a:t>cloud.mail.ru/public/jeYh/WSGTubK7V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Материалы к уроку «Солнце земли русской» вошли в Епархиальный сборник методических материалов к учебным занятиям для преподавателей общеобразовательных и воскресных школ, а также православных гимназий Тобольско-Тюменской епархии </a:t>
            </a:r>
            <a:r>
              <a:rPr b="0" lang="ru-RU" sz="1800" spc="-1" strike="noStrike" u="sng">
                <a:solidFill>
                  <a:srgbClr val="0000ff"/>
                </a:solidFill>
                <a:uFillTx/>
                <a:latin typeface="Times New Roman"/>
                <a:hlinkClick r:id="rId4"/>
              </a:rPr>
              <a:t>https://cloud.mail.ru/public/1Nwm/MnhheM2GM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1DD806B-EE4F-4960-91D3-335B2BCE30B4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3EA49371-61ED-4E1B-871C-BA84A2FEEBE1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1CD7AEE3-E419-44AB-BFD9-B526B95DD667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CustomShape 1"/>
          <p:cNvSpPr/>
          <p:nvPr/>
        </p:nvSpPr>
        <p:spPr>
          <a:xfrm>
            <a:off x="214200" y="0"/>
            <a:ext cx="871524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Цикл занятий по теме: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«Солнце земли русской»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482" name="CustomShape 2"/>
          <p:cNvSpPr/>
          <p:nvPr/>
        </p:nvSpPr>
        <p:spPr>
          <a:xfrm>
            <a:off x="269280" y="3330720"/>
            <a:ext cx="396000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720" algn="ctr">
              <a:lnSpc>
                <a:spcPct val="100000"/>
              </a:lnSpc>
              <a:spcBef>
                <a:spcPts val="400"/>
              </a:spcBef>
            </a:pPr>
            <a:r>
              <a:rPr b="1" lang="ru-RU" sz="2000" spc="-1" strike="noStrike">
                <a:solidFill>
                  <a:srgbClr val="002060"/>
                </a:solidFill>
                <a:latin typeface="Times New Roman"/>
              </a:rPr>
              <a:t>Технологическая карта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483" name="CustomShape 3"/>
          <p:cNvSpPr/>
          <p:nvPr/>
        </p:nvSpPr>
        <p:spPr>
          <a:xfrm>
            <a:off x="660960" y="6270120"/>
            <a:ext cx="356364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720" algn="ctr">
              <a:lnSpc>
                <a:spcPct val="100000"/>
              </a:lnSpc>
              <a:spcBef>
                <a:spcPts val="400"/>
              </a:spcBef>
            </a:pPr>
            <a:r>
              <a:rPr b="1" lang="ru-RU" sz="2000" spc="-1" strike="noStrike">
                <a:solidFill>
                  <a:srgbClr val="002060"/>
                </a:solidFill>
                <a:latin typeface="Times New Roman"/>
              </a:rPr>
              <a:t>Карточка домино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484" name="CustomShape 4"/>
          <p:cNvSpPr/>
          <p:nvPr/>
        </p:nvSpPr>
        <p:spPr>
          <a:xfrm>
            <a:off x="4779000" y="6306840"/>
            <a:ext cx="436464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720" algn="ctr">
              <a:lnSpc>
                <a:spcPct val="100000"/>
              </a:lnSpc>
              <a:spcBef>
                <a:spcPts val="360"/>
              </a:spcBef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</a:rPr>
              <a:t>Карточка опорных знаний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485" name="Picture 2" descr=""/>
          <p:cNvPicPr/>
          <p:nvPr/>
        </p:nvPicPr>
        <p:blipFill>
          <a:blip r:embed="rId1"/>
          <a:stretch/>
        </p:blipFill>
        <p:spPr>
          <a:xfrm>
            <a:off x="809280" y="1333080"/>
            <a:ext cx="2880000" cy="1997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486" name="Table 5"/>
          <p:cNvGraphicFramePr/>
          <p:nvPr/>
        </p:nvGraphicFramePr>
        <p:xfrm>
          <a:off x="831240" y="4253040"/>
          <a:ext cx="3267360" cy="1755720"/>
        </p:xfrm>
        <a:graphic>
          <a:graphicData uri="http://schemas.openxmlformats.org/drawingml/2006/table">
            <a:tbl>
              <a:tblPr/>
              <a:tblGrid>
                <a:gridCol w="1568160"/>
                <a:gridCol w="1699200"/>
              </a:tblGrid>
              <a:tr h="1755720">
                <a:tc>
                  <a:txBody>
                    <a:bodyPr lIns="44280" rIns="4428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Перед битвой Александр пошел в Софийскую церковь и там усердно молился Богу, прося святой его помощи. Знал он, что усердная молитва имеет чудесную силу над душой христианина.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marL="44280" marR="44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44280" marR="44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487" name="Рисунок 3" descr="Православная мама (том 2) :: Сибмама - Рецепт весеннего наст…"/>
          <p:cNvPicPr/>
          <p:nvPr/>
        </p:nvPicPr>
        <p:blipFill>
          <a:blip r:embed="rId2"/>
          <a:srcRect l="4774" t="0" r="0" b="0"/>
          <a:stretch/>
        </p:blipFill>
        <p:spPr>
          <a:xfrm>
            <a:off x="2555640" y="4365000"/>
            <a:ext cx="1393200" cy="1460520"/>
          </a:xfrm>
          <a:prstGeom prst="rect">
            <a:avLst/>
          </a:prstGeom>
          <a:ln>
            <a:noFill/>
          </a:ln>
        </p:spPr>
      </p:pic>
      <p:sp>
        <p:nvSpPr>
          <p:cNvPr id="488" name="CustomShape 6"/>
          <p:cNvSpPr/>
          <p:nvPr/>
        </p:nvSpPr>
        <p:spPr>
          <a:xfrm>
            <a:off x="5153400" y="3345120"/>
            <a:ext cx="377604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720" algn="ctr">
              <a:lnSpc>
                <a:spcPct val="100000"/>
              </a:lnSpc>
              <a:spcBef>
                <a:spcPts val="400"/>
              </a:spcBef>
            </a:pPr>
            <a:r>
              <a:rPr b="1" lang="ru-RU" sz="2000" spc="-1" strike="noStrike">
                <a:solidFill>
                  <a:srgbClr val="002060"/>
                </a:solidFill>
                <a:latin typeface="Times New Roman"/>
              </a:rPr>
              <a:t>Информационная презентация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2000" spc="-1" strike="noStrike">
              <a:latin typeface="Arial"/>
            </a:endParaRPr>
          </a:p>
        </p:txBody>
      </p:sp>
      <p:pic>
        <p:nvPicPr>
          <p:cNvPr id="489" name="Picture 2" descr=""/>
          <p:cNvPicPr/>
          <p:nvPr/>
        </p:nvPicPr>
        <p:blipFill>
          <a:blip r:embed="rId3"/>
          <a:stretch/>
        </p:blipFill>
        <p:spPr>
          <a:xfrm>
            <a:off x="5385600" y="1287000"/>
            <a:ext cx="3087000" cy="2089080"/>
          </a:xfrm>
          <a:prstGeom prst="rect">
            <a:avLst/>
          </a:prstGeom>
          <a:ln>
            <a:noFill/>
          </a:ln>
        </p:spPr>
      </p:pic>
      <p:pic>
        <p:nvPicPr>
          <p:cNvPr id="490" name="Рисунок 15" descr="G:\Фильм КЛП ВШ для ОРОиК\Александр Невский.png"/>
          <p:cNvPicPr/>
          <p:nvPr/>
        </p:nvPicPr>
        <p:blipFill>
          <a:blip r:embed="rId4"/>
          <a:stretch/>
        </p:blipFill>
        <p:spPr>
          <a:xfrm>
            <a:off x="5327280" y="4244400"/>
            <a:ext cx="3145680" cy="2052360"/>
          </a:xfrm>
          <a:prstGeom prst="rect">
            <a:avLst/>
          </a:prstGeom>
          <a:ln w="9360">
            <a:noFill/>
          </a:ln>
        </p:spPr>
      </p:pic>
      <p:sp>
        <p:nvSpPr>
          <p:cNvPr id="491" name="CustomShape 7"/>
          <p:cNvSpPr/>
          <p:nvPr/>
        </p:nvSpPr>
        <p:spPr>
          <a:xfrm rot="16200000">
            <a:off x="35640" y="2734920"/>
            <a:ext cx="871200" cy="67572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ln w="648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2" name="CustomShape 8"/>
          <p:cNvSpPr/>
          <p:nvPr/>
        </p:nvSpPr>
        <p:spPr>
          <a:xfrm rot="16200000">
            <a:off x="31680" y="5746320"/>
            <a:ext cx="871200" cy="67572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ln w="648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3" name="CustomShape 9"/>
          <p:cNvSpPr/>
          <p:nvPr/>
        </p:nvSpPr>
        <p:spPr>
          <a:xfrm rot="16200000">
            <a:off x="4381560" y="2734920"/>
            <a:ext cx="871200" cy="67572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ln w="648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4" name="CustomShape 10"/>
          <p:cNvSpPr/>
          <p:nvPr/>
        </p:nvSpPr>
        <p:spPr>
          <a:xfrm rot="16200000">
            <a:off x="4343400" y="5746320"/>
            <a:ext cx="871200" cy="67572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ln w="648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BA16AB8-54BF-4DC1-88F8-8B03DAD1A861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96" name="CustomShape 2"/>
          <p:cNvSpPr/>
          <p:nvPr/>
        </p:nvSpPr>
        <p:spPr>
          <a:xfrm>
            <a:off x="251640" y="1910160"/>
            <a:ext cx="856872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i="1" lang="ru-RU" sz="2400" spc="-1" strike="noStrike">
                <a:solidFill>
                  <a:srgbClr val="000000"/>
                </a:solidFill>
                <a:latin typeface="Times New Roman"/>
              </a:rPr>
              <a:t>Цель: </a:t>
            </a:r>
            <a:r>
              <a:rPr b="0" i="1" lang="ru-RU" sz="2400" spc="-1" strike="noStrike">
                <a:solidFill>
                  <a:srgbClr val="000000"/>
                </a:solidFill>
                <a:latin typeface="Times New Roman"/>
              </a:rPr>
              <a:t>дать характеристику личности Александра Невского и рассказать о его роли в истории России. Ознакомить с воспитанием маленького князя в строгости, духовности и ответственности.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97" name="CustomShape 3"/>
          <p:cNvSpPr/>
          <p:nvPr/>
        </p:nvSpPr>
        <p:spPr>
          <a:xfrm>
            <a:off x="1763640" y="184320"/>
            <a:ext cx="5904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ff0000"/>
                </a:solidFill>
                <a:latin typeface="Times New Roman"/>
              </a:rPr>
              <a:t>Четыре тематических занятия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498" name="CustomShape 4"/>
          <p:cNvSpPr/>
          <p:nvPr/>
        </p:nvSpPr>
        <p:spPr>
          <a:xfrm>
            <a:off x="870480" y="761400"/>
            <a:ext cx="769068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Тема первого занятия: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«Солнце земли русской. Детство князя».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499" name="Picture 2" descr=""/>
          <p:cNvPicPr/>
          <p:nvPr/>
        </p:nvPicPr>
        <p:blipFill>
          <a:blip r:embed="rId1"/>
          <a:stretch/>
        </p:blipFill>
        <p:spPr>
          <a:xfrm>
            <a:off x="251640" y="3482280"/>
            <a:ext cx="3865680" cy="3119040"/>
          </a:xfrm>
          <a:prstGeom prst="rect">
            <a:avLst/>
          </a:prstGeom>
          <a:ln>
            <a:noFill/>
          </a:ln>
        </p:spPr>
      </p:pic>
      <p:pic>
        <p:nvPicPr>
          <p:cNvPr id="500" name="Picture 3" descr=""/>
          <p:cNvPicPr/>
          <p:nvPr/>
        </p:nvPicPr>
        <p:blipFill>
          <a:blip r:embed="rId2"/>
          <a:stretch/>
        </p:blipFill>
        <p:spPr>
          <a:xfrm>
            <a:off x="4716000" y="3434400"/>
            <a:ext cx="4025160" cy="3166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FE9F55B2-D625-45FE-9971-19FF8858BAB7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502" name="CustomShape 2"/>
          <p:cNvSpPr/>
          <p:nvPr/>
        </p:nvSpPr>
        <p:spPr>
          <a:xfrm>
            <a:off x="323640" y="1700640"/>
            <a:ext cx="849672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i="1" lang="ru-RU" sz="2400" spc="-1" strike="noStrike">
                <a:solidFill>
                  <a:srgbClr val="000000"/>
                </a:solidFill>
                <a:latin typeface="Times New Roman"/>
              </a:rPr>
              <a:t>Цель: </a:t>
            </a:r>
            <a:r>
              <a:rPr b="0" i="1" lang="ru-RU" sz="2400" spc="-1" strike="noStrike">
                <a:solidFill>
                  <a:srgbClr val="000000"/>
                </a:solidFill>
                <a:latin typeface="Times New Roman"/>
              </a:rPr>
              <a:t>рассказать о первом тяжелейшем испытании князя Александра Ярославовича на прочность, о том, как молился перед битвой и укрепил дружину исполненными верой словами «Не в силе Бог, а в правде».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503" name="CustomShape 3"/>
          <p:cNvSpPr/>
          <p:nvPr/>
        </p:nvSpPr>
        <p:spPr>
          <a:xfrm>
            <a:off x="1763640" y="184320"/>
            <a:ext cx="5904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ff0000"/>
                </a:solidFill>
                <a:latin typeface="Times New Roman"/>
              </a:rPr>
              <a:t>Четыре тематических занятия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504" name="CustomShape 4"/>
          <p:cNvSpPr/>
          <p:nvPr/>
        </p:nvSpPr>
        <p:spPr>
          <a:xfrm>
            <a:off x="611640" y="757080"/>
            <a:ext cx="792036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Тема второго занятия: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«Невская битва»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505" name="Picture 2" descr=""/>
          <p:cNvPicPr/>
          <p:nvPr/>
        </p:nvPicPr>
        <p:blipFill>
          <a:blip r:embed="rId1"/>
          <a:stretch/>
        </p:blipFill>
        <p:spPr>
          <a:xfrm>
            <a:off x="4572000" y="3270600"/>
            <a:ext cx="4299840" cy="2853360"/>
          </a:xfrm>
          <a:prstGeom prst="rect">
            <a:avLst/>
          </a:prstGeom>
          <a:ln>
            <a:noFill/>
          </a:ln>
        </p:spPr>
      </p:pic>
      <p:pic>
        <p:nvPicPr>
          <p:cNvPr id="506" name="Picture 3" descr=""/>
          <p:cNvPicPr/>
          <p:nvPr/>
        </p:nvPicPr>
        <p:blipFill>
          <a:blip r:embed="rId2"/>
          <a:stretch/>
        </p:blipFill>
        <p:spPr>
          <a:xfrm>
            <a:off x="122760" y="3270600"/>
            <a:ext cx="4370040" cy="3406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7ED1EF3-2171-4F71-8783-A6F3300AB902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508" name="CustomShape 2"/>
          <p:cNvSpPr/>
          <p:nvPr/>
        </p:nvSpPr>
        <p:spPr>
          <a:xfrm>
            <a:off x="323640" y="1700640"/>
            <a:ext cx="842472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i="1" lang="ru-RU" sz="2400" spc="-1" strike="noStrike">
                <a:solidFill>
                  <a:srgbClr val="000000"/>
                </a:solidFill>
                <a:latin typeface="Times New Roman"/>
              </a:rPr>
              <a:t>Цель: </a:t>
            </a:r>
            <a:r>
              <a:rPr b="0" i="1" lang="ru-RU" sz="2400" spc="-1" strike="noStrike">
                <a:solidFill>
                  <a:srgbClr val="000000"/>
                </a:solidFill>
                <a:latin typeface="Times New Roman"/>
              </a:rPr>
              <a:t>рассказать, как защищал князь Александр Невский Русь от крестоносцев и его пророческих словах: «Кто с мечом к нам придет, от меча и погибнет».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509" name="CustomShape 3"/>
          <p:cNvSpPr/>
          <p:nvPr/>
        </p:nvSpPr>
        <p:spPr>
          <a:xfrm>
            <a:off x="1763640" y="184320"/>
            <a:ext cx="5904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ff0000"/>
                </a:solidFill>
                <a:latin typeface="Times New Roman"/>
              </a:rPr>
              <a:t>Четыре тематических занятия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510" name="CustomShape 4"/>
          <p:cNvSpPr/>
          <p:nvPr/>
        </p:nvSpPr>
        <p:spPr>
          <a:xfrm>
            <a:off x="2505960" y="769320"/>
            <a:ext cx="441972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Тема третьего занятия: «Ледовое побоище»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511" name="Picture 2" descr="http://hram-troicy.prihod.ru/users/67/1167/editor_files/image/2_(34).jpg"/>
          <p:cNvPicPr/>
          <p:nvPr/>
        </p:nvPicPr>
        <p:blipFill>
          <a:blip r:embed="rId1"/>
          <a:stretch/>
        </p:blipFill>
        <p:spPr>
          <a:xfrm>
            <a:off x="2267640" y="2885400"/>
            <a:ext cx="5184360" cy="3861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AE3DD00-57AC-4123-AD97-83BE7F5F4763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513" name="CustomShape 2"/>
          <p:cNvSpPr/>
          <p:nvPr/>
        </p:nvSpPr>
        <p:spPr>
          <a:xfrm>
            <a:off x="251640" y="2142000"/>
            <a:ext cx="8568720" cy="131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Цель: </a:t>
            </a:r>
            <a:r>
              <a:rPr b="0" i="1" lang="ru-RU" sz="2000" spc="-1" strike="noStrike">
                <a:solidFill>
                  <a:srgbClr val="000000"/>
                </a:solidFill>
                <a:latin typeface="Times New Roman"/>
              </a:rPr>
              <a:t>рассказать о великом даре князя Александра как великого политика – как отстоял он православную веру от римского папы и золотоордынского хана; о закате жизненного пути и принятии монашества, о почитании князя Александра Невского царем Петром </a:t>
            </a:r>
            <a:r>
              <a:rPr b="0" i="1" lang="en-US" sz="2000" spc="-1" strike="noStrike">
                <a:solidFill>
                  <a:srgbClr val="000000"/>
                </a:solidFill>
                <a:latin typeface="Times New Roman"/>
              </a:rPr>
              <a:t>I </a:t>
            </a:r>
            <a:r>
              <a:rPr b="0" i="1" lang="ru-RU" sz="2000" spc="-1" strike="noStrike">
                <a:solidFill>
                  <a:srgbClr val="000000"/>
                </a:solidFill>
                <a:latin typeface="Times New Roman"/>
              </a:rPr>
              <a:t>и нашими современниками.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514" name="CustomShape 3"/>
          <p:cNvSpPr/>
          <p:nvPr/>
        </p:nvSpPr>
        <p:spPr>
          <a:xfrm>
            <a:off x="1763640" y="184320"/>
            <a:ext cx="5904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ff0000"/>
                </a:solidFill>
                <a:latin typeface="Times New Roman"/>
              </a:rPr>
              <a:t>Четыре тематических занятия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515" name="CustomShape 4"/>
          <p:cNvSpPr/>
          <p:nvPr/>
        </p:nvSpPr>
        <p:spPr>
          <a:xfrm>
            <a:off x="395640" y="757080"/>
            <a:ext cx="8280720" cy="137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Тема четвертого занятия: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«Святой благоверный князь.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Историческая память народа».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516" name="Picture 2" descr="https://avatars.mds.yandex.net/get-pdb/918543/08c8b080-6766-4dc5-8c99-ce8a459bac34/s1200?webp=false"/>
          <p:cNvPicPr/>
          <p:nvPr/>
        </p:nvPicPr>
        <p:blipFill>
          <a:blip r:embed="rId1"/>
          <a:srcRect l="0" t="0" r="3853" b="0"/>
          <a:stretch/>
        </p:blipFill>
        <p:spPr>
          <a:xfrm>
            <a:off x="156600" y="3545640"/>
            <a:ext cx="4133160" cy="3095280"/>
          </a:xfrm>
          <a:prstGeom prst="rect">
            <a:avLst/>
          </a:prstGeom>
          <a:ln>
            <a:noFill/>
          </a:ln>
        </p:spPr>
      </p:pic>
      <p:pic>
        <p:nvPicPr>
          <p:cNvPr id="517" name="Picture 2" descr="Перенесение мощей святого князя Александра Невского императором Петром I в Петербург"/>
          <p:cNvPicPr/>
          <p:nvPr/>
        </p:nvPicPr>
        <p:blipFill>
          <a:blip r:embed="rId2"/>
          <a:srcRect l="3852" t="0" r="0" b="0"/>
          <a:stretch/>
        </p:blipFill>
        <p:spPr>
          <a:xfrm>
            <a:off x="4501800" y="3570480"/>
            <a:ext cx="4530240" cy="3045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428760" y="3300840"/>
            <a:ext cx="8352720" cy="3263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Задачи программы курса «Как вера Русь хранит»: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indent="2286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изучение, сохранение, почитание и развитие национальных культурно-исторических традиций России;</a:t>
            </a:r>
            <a:endParaRPr b="0" lang="ru-RU" sz="2000" spc="-1" strike="noStrike">
              <a:latin typeface="Arial"/>
            </a:endParaRPr>
          </a:p>
          <a:p>
            <a:pPr indent="2286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ознакомление с судьбоносными событиями в истории России, неразрывной связи Родины и веры;</a:t>
            </a:r>
            <a:endParaRPr b="0" lang="ru-RU" sz="2000" spc="-1" strike="noStrike">
              <a:latin typeface="Arial"/>
            </a:endParaRPr>
          </a:p>
          <a:p>
            <a:pPr indent="2286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воспитание патриотических чувств на основе актуализации социокультурного опыта личности ребенка, размышления о жизни и подвиге святых;</a:t>
            </a:r>
            <a:endParaRPr b="0" lang="ru-RU" sz="2000" spc="-1" strike="noStrike">
              <a:latin typeface="Arial"/>
            </a:endParaRPr>
          </a:p>
          <a:p>
            <a:pPr indent="2286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формирование сознания единства прав, обязанностей и нравственного достоинства человека.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59" name="Picture 2" descr="https://i.ytimg.com/vi/jKQiZJntMQA/maxresdefault.jpg"/>
          <p:cNvPicPr/>
          <p:nvPr/>
        </p:nvPicPr>
        <p:blipFill>
          <a:blip r:embed="rId1"/>
          <a:srcRect l="3691" t="0" r="3177" b="0"/>
          <a:stretch/>
        </p:blipFill>
        <p:spPr>
          <a:xfrm>
            <a:off x="357120" y="285840"/>
            <a:ext cx="5000400" cy="3019680"/>
          </a:xfrm>
          <a:prstGeom prst="rect">
            <a:avLst/>
          </a:prstGeom>
          <a:ln>
            <a:noFill/>
          </a:ln>
        </p:spPr>
      </p:pic>
      <p:pic>
        <p:nvPicPr>
          <p:cNvPr id="160" name="Picture 2" descr=""/>
          <p:cNvPicPr/>
          <p:nvPr/>
        </p:nvPicPr>
        <p:blipFill>
          <a:blip r:embed="rId2"/>
          <a:stretch/>
        </p:blipFill>
        <p:spPr>
          <a:xfrm>
            <a:off x="5519520" y="714240"/>
            <a:ext cx="3456000" cy="228564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C1E70C5-D64B-4AD6-BB83-5E0862A9495D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62" name="CustomShape 2"/>
          <p:cNvSpPr/>
          <p:nvPr/>
        </p:nvSpPr>
        <p:spPr>
          <a:xfrm>
            <a:off x="428760" y="214200"/>
            <a:ext cx="8214840" cy="76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Подборка тем уроков</a:t>
            </a:r>
            <a:endParaRPr b="0" lang="ru-RU" sz="4400" spc="-1" strike="noStrike">
              <a:latin typeface="Arial"/>
            </a:endParaRPr>
          </a:p>
        </p:txBody>
      </p:sp>
      <p:pic>
        <p:nvPicPr>
          <p:cNvPr id="163" name="Picture 2" descr="http://i.mycdn.me/i?r=AzEPZsRbOZEKgBhR0XGMT1RklyNKDbxrPAJjkpCFY7mRCKaKTM5SRkZCeTgDn6uOyic"/>
          <p:cNvPicPr/>
          <p:nvPr/>
        </p:nvPicPr>
        <p:blipFill>
          <a:blip r:embed="rId1"/>
          <a:stretch/>
        </p:blipFill>
        <p:spPr>
          <a:xfrm>
            <a:off x="285840" y="1214280"/>
            <a:ext cx="2678760" cy="1783800"/>
          </a:xfrm>
          <a:prstGeom prst="rect">
            <a:avLst/>
          </a:prstGeom>
          <a:ln>
            <a:noFill/>
          </a:ln>
        </p:spPr>
      </p:pic>
      <p:pic>
        <p:nvPicPr>
          <p:cNvPr id="164" name="Picture 6" descr="glrx-883682250"/>
          <p:cNvPicPr/>
          <p:nvPr/>
        </p:nvPicPr>
        <p:blipFill>
          <a:blip r:embed="rId2"/>
          <a:stretch/>
        </p:blipFill>
        <p:spPr>
          <a:xfrm>
            <a:off x="3143160" y="1285920"/>
            <a:ext cx="3002040" cy="1587240"/>
          </a:xfrm>
          <a:prstGeom prst="rect">
            <a:avLst/>
          </a:prstGeom>
          <a:ln w="9360">
            <a:noFill/>
          </a:ln>
        </p:spPr>
      </p:pic>
      <p:sp>
        <p:nvSpPr>
          <p:cNvPr id="165" name="CustomShape 3"/>
          <p:cNvSpPr/>
          <p:nvPr/>
        </p:nvSpPr>
        <p:spPr>
          <a:xfrm>
            <a:off x="3286080" y="3143160"/>
            <a:ext cx="257148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720" algn="ctr">
              <a:lnSpc>
                <a:spcPct val="100000"/>
              </a:lnSpc>
              <a:spcBef>
                <a:spcPts val="281"/>
              </a:spcBef>
            </a:pPr>
            <a:r>
              <a:rPr b="1" lang="ru-RU" sz="1400" spc="-1" strike="noStrike">
                <a:solidFill>
                  <a:srgbClr val="002060"/>
                </a:solidFill>
                <a:latin typeface="Times New Roman"/>
              </a:rPr>
              <a:t> </a:t>
            </a:r>
            <a:r>
              <a:rPr b="1" lang="ru-RU" sz="1400" spc="-1" strike="noStrike">
                <a:solidFill>
                  <a:srgbClr val="002060"/>
                </a:solidFill>
                <a:latin typeface="Times New Roman"/>
              </a:rPr>
              <a:t>Куликовская битва</a:t>
            </a:r>
            <a:endParaRPr b="0" lang="ru-RU" sz="1400" spc="-1" strike="noStrike">
              <a:latin typeface="Arial"/>
            </a:endParaRPr>
          </a:p>
          <a:p>
            <a:pPr marL="343080" indent="-342720" algn="ctr">
              <a:lnSpc>
                <a:spcPct val="100000"/>
              </a:lnSpc>
              <a:spcBef>
                <a:spcPts val="281"/>
              </a:spcBef>
            </a:pPr>
            <a:r>
              <a:rPr b="1" lang="ru-RU" sz="1400" spc="-1" strike="noStrike">
                <a:solidFill>
                  <a:srgbClr val="002060"/>
                </a:solidFill>
                <a:latin typeface="Times New Roman"/>
              </a:rPr>
              <a:t>Дмитрий Донской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1400" spc="-1" strike="noStrike">
              <a:latin typeface="Arial"/>
            </a:endParaRPr>
          </a:p>
        </p:txBody>
      </p:sp>
      <p:sp>
        <p:nvSpPr>
          <p:cNvPr id="166" name="CustomShape 4"/>
          <p:cNvSpPr/>
          <p:nvPr/>
        </p:nvSpPr>
        <p:spPr>
          <a:xfrm>
            <a:off x="357120" y="3143160"/>
            <a:ext cx="2571480" cy="4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720" algn="ctr">
              <a:lnSpc>
                <a:spcPct val="100000"/>
              </a:lnSpc>
              <a:spcBef>
                <a:spcPts val="281"/>
              </a:spcBef>
            </a:pPr>
            <a:r>
              <a:rPr b="1" lang="ru-RU" sz="1400" spc="-1" strike="noStrike">
                <a:solidFill>
                  <a:srgbClr val="002060"/>
                </a:solidFill>
                <a:latin typeface="Times New Roman"/>
              </a:rPr>
              <a:t>«Не в силе Бог, а в правде»</a:t>
            </a:r>
            <a:endParaRPr b="0" lang="ru-RU" sz="1400" spc="-1" strike="noStrike">
              <a:latin typeface="Arial"/>
            </a:endParaRPr>
          </a:p>
          <a:p>
            <a:pPr marL="343080" indent="-342720" algn="ctr">
              <a:lnSpc>
                <a:spcPct val="100000"/>
              </a:lnSpc>
              <a:spcBef>
                <a:spcPts val="281"/>
              </a:spcBef>
            </a:pPr>
            <a:r>
              <a:rPr b="1" lang="ru-RU" sz="1400" spc="-1" strike="noStrike">
                <a:solidFill>
                  <a:srgbClr val="002060"/>
                </a:solidFill>
                <a:latin typeface="Times New Roman"/>
              </a:rPr>
              <a:t>Александр Невский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1400" spc="-1" strike="noStrike">
              <a:latin typeface="Arial"/>
            </a:endParaRPr>
          </a:p>
        </p:txBody>
      </p:sp>
      <p:pic>
        <p:nvPicPr>
          <p:cNvPr id="167" name="Рисунок 18" descr="imgB_asp.jpg"/>
          <p:cNvPicPr/>
          <p:nvPr/>
        </p:nvPicPr>
        <p:blipFill>
          <a:blip r:embed="rId3"/>
          <a:stretch/>
        </p:blipFill>
        <p:spPr>
          <a:xfrm>
            <a:off x="6357960" y="1214280"/>
            <a:ext cx="2495160" cy="186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8" name="CustomShape 5"/>
          <p:cNvSpPr/>
          <p:nvPr/>
        </p:nvSpPr>
        <p:spPr>
          <a:xfrm>
            <a:off x="6286680" y="3286080"/>
            <a:ext cx="2571480" cy="4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720" algn="ctr">
              <a:lnSpc>
                <a:spcPct val="100000"/>
              </a:lnSpc>
              <a:spcBef>
                <a:spcPts val="281"/>
              </a:spcBef>
            </a:pPr>
            <a:r>
              <a:rPr b="1" lang="ru-RU" sz="1400" spc="-1" strike="noStrike">
                <a:solidFill>
                  <a:srgbClr val="002060"/>
                </a:solidFill>
                <a:latin typeface="Times New Roman"/>
              </a:rPr>
              <a:t> </a:t>
            </a:r>
            <a:r>
              <a:rPr b="1" lang="ru-RU" sz="1400" spc="-1" strike="noStrike">
                <a:solidFill>
                  <a:srgbClr val="002060"/>
                </a:solidFill>
                <a:latin typeface="Times New Roman"/>
              </a:rPr>
              <a:t>Минин и Пожарский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1400" spc="-1" strike="noStrike">
              <a:latin typeface="Arial"/>
            </a:endParaRPr>
          </a:p>
        </p:txBody>
      </p:sp>
      <p:pic>
        <p:nvPicPr>
          <p:cNvPr id="169" name="Рисунок 20" descr="https://aisakov.ru/wp-content/uploads/2020/02/eiypmfhxkaeyaho.jpg"/>
          <p:cNvPicPr/>
          <p:nvPr/>
        </p:nvPicPr>
        <p:blipFill>
          <a:blip r:embed="rId4"/>
          <a:stretch/>
        </p:blipFill>
        <p:spPr>
          <a:xfrm>
            <a:off x="285840" y="4000680"/>
            <a:ext cx="2571480" cy="1999800"/>
          </a:xfrm>
          <a:prstGeom prst="rect">
            <a:avLst/>
          </a:prstGeom>
          <a:ln w="9360">
            <a:noFill/>
          </a:ln>
        </p:spPr>
      </p:pic>
      <p:pic>
        <p:nvPicPr>
          <p:cNvPr id="170" name="Рисунок 21" descr="https://avatars.mds.yandex.net/get-zen_doc/751940/pub_5dacbe61c49f2900b0a10e2a_5db0bd4a2f1e4400ae173a73/scale_1200"/>
          <p:cNvPicPr/>
          <p:nvPr/>
        </p:nvPicPr>
        <p:blipFill>
          <a:blip r:embed="rId5"/>
          <a:stretch/>
        </p:blipFill>
        <p:spPr>
          <a:xfrm>
            <a:off x="3214800" y="4143240"/>
            <a:ext cx="2857320" cy="1642680"/>
          </a:xfrm>
          <a:prstGeom prst="rect">
            <a:avLst/>
          </a:prstGeom>
          <a:ln>
            <a:noFill/>
          </a:ln>
        </p:spPr>
      </p:pic>
      <p:sp>
        <p:nvSpPr>
          <p:cNvPr id="171" name="CustomShape 6"/>
          <p:cNvSpPr/>
          <p:nvPr/>
        </p:nvSpPr>
        <p:spPr>
          <a:xfrm>
            <a:off x="3286080" y="6143760"/>
            <a:ext cx="2571480" cy="4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720" algn="ctr">
              <a:lnSpc>
                <a:spcPct val="100000"/>
              </a:lnSpc>
              <a:spcBef>
                <a:spcPts val="281"/>
              </a:spcBef>
            </a:pPr>
            <a:r>
              <a:rPr b="1" lang="ru-RU" sz="1400" spc="-1" strike="noStrike">
                <a:solidFill>
                  <a:srgbClr val="002060"/>
                </a:solidFill>
                <a:latin typeface="Times New Roman"/>
              </a:rPr>
              <a:t>Федор Ушаков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1400" spc="-1" strike="noStrike">
              <a:latin typeface="Arial"/>
            </a:endParaRPr>
          </a:p>
        </p:txBody>
      </p:sp>
      <p:sp>
        <p:nvSpPr>
          <p:cNvPr id="172" name="CustomShape 7"/>
          <p:cNvSpPr/>
          <p:nvPr/>
        </p:nvSpPr>
        <p:spPr>
          <a:xfrm>
            <a:off x="357120" y="6143760"/>
            <a:ext cx="2571480" cy="4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720" algn="ctr">
              <a:lnSpc>
                <a:spcPct val="100000"/>
              </a:lnSpc>
              <a:spcBef>
                <a:spcPts val="281"/>
              </a:spcBef>
            </a:pPr>
            <a:r>
              <a:rPr b="1" lang="ru-RU" sz="1400" spc="-1" strike="noStrike">
                <a:solidFill>
                  <a:srgbClr val="002060"/>
                </a:solidFill>
                <a:latin typeface="Times New Roman"/>
              </a:rPr>
              <a:t>Александр Суворов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1400" spc="-1" strike="noStrike">
              <a:latin typeface="Arial"/>
            </a:endParaRPr>
          </a:p>
        </p:txBody>
      </p:sp>
      <p:pic>
        <p:nvPicPr>
          <p:cNvPr id="173" name="Рисунок 24" descr="http://i77.fastpic.ru/big/2016/0705/02/ad83fb671dfe8bd50eea21eef8e52002.jpg"/>
          <p:cNvPicPr/>
          <p:nvPr/>
        </p:nvPicPr>
        <p:blipFill>
          <a:blip r:embed="rId6"/>
          <a:stretch/>
        </p:blipFill>
        <p:spPr>
          <a:xfrm>
            <a:off x="6715080" y="3857760"/>
            <a:ext cx="1571400" cy="2142720"/>
          </a:xfrm>
          <a:prstGeom prst="rect">
            <a:avLst/>
          </a:prstGeom>
          <a:ln w="9360">
            <a:noFill/>
          </a:ln>
        </p:spPr>
      </p:pic>
      <p:sp>
        <p:nvSpPr>
          <p:cNvPr id="174" name="CustomShape 8"/>
          <p:cNvSpPr/>
          <p:nvPr/>
        </p:nvSpPr>
        <p:spPr>
          <a:xfrm>
            <a:off x="6143760" y="6143760"/>
            <a:ext cx="2571480" cy="4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720" algn="ctr">
              <a:lnSpc>
                <a:spcPct val="100000"/>
              </a:lnSpc>
              <a:spcBef>
                <a:spcPts val="281"/>
              </a:spcBef>
            </a:pPr>
            <a:r>
              <a:rPr b="1" lang="ru-RU" sz="1400" spc="-1" strike="noStrike">
                <a:solidFill>
                  <a:srgbClr val="002060"/>
                </a:solidFill>
                <a:latin typeface="Times New Roman"/>
              </a:rPr>
              <a:t>Адмирал Нахимов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Рисунок 18" descr=""/>
          <p:cNvPicPr/>
          <p:nvPr/>
        </p:nvPicPr>
        <p:blipFill>
          <a:blip r:embed="rId1"/>
          <a:stretch/>
        </p:blipFill>
        <p:spPr>
          <a:xfrm>
            <a:off x="6143760" y="1143000"/>
            <a:ext cx="2804400" cy="2153520"/>
          </a:xfrm>
          <a:prstGeom prst="rect">
            <a:avLst/>
          </a:prstGeom>
          <a:ln w="9360">
            <a:noFill/>
          </a:ln>
        </p:spPr>
      </p:pic>
      <p:sp>
        <p:nvSpPr>
          <p:cNvPr id="176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0A26F0B-3A21-4852-8B9A-AF70FC95F98D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77" name="CustomShape 2"/>
          <p:cNvSpPr/>
          <p:nvPr/>
        </p:nvSpPr>
        <p:spPr>
          <a:xfrm>
            <a:off x="428760" y="0"/>
            <a:ext cx="8214840" cy="143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Уроки, посвященные события библейской истории</a:t>
            </a:r>
            <a:endParaRPr b="0" lang="ru-RU" sz="4400" spc="-1" strike="noStrike">
              <a:latin typeface="Arial"/>
            </a:endParaRPr>
          </a:p>
        </p:txBody>
      </p:sp>
      <p:pic>
        <p:nvPicPr>
          <p:cNvPr id="178" name="Picture 2" descr="https://im0-tub-ru.yandex.net/i?id=7853f7071965b970e837d4a86eb2f366-l&amp;n=13"/>
          <p:cNvPicPr/>
          <p:nvPr/>
        </p:nvPicPr>
        <p:blipFill>
          <a:blip r:embed="rId2"/>
          <a:stretch/>
        </p:blipFill>
        <p:spPr>
          <a:xfrm>
            <a:off x="2428920" y="2928960"/>
            <a:ext cx="3928680" cy="2455200"/>
          </a:xfrm>
          <a:prstGeom prst="rect">
            <a:avLst/>
          </a:prstGeom>
          <a:ln>
            <a:noFill/>
          </a:ln>
        </p:spPr>
      </p:pic>
      <p:pic>
        <p:nvPicPr>
          <p:cNvPr id="179" name="Picture 4" descr=""/>
          <p:cNvPicPr/>
          <p:nvPr/>
        </p:nvPicPr>
        <p:blipFill>
          <a:blip r:embed="rId3"/>
          <a:stretch/>
        </p:blipFill>
        <p:spPr>
          <a:xfrm>
            <a:off x="285840" y="1357200"/>
            <a:ext cx="2071440" cy="1551960"/>
          </a:xfrm>
          <a:prstGeom prst="rect">
            <a:avLst/>
          </a:prstGeom>
          <a:ln w="9360">
            <a:noFill/>
          </a:ln>
        </p:spPr>
      </p:pic>
      <p:pic>
        <p:nvPicPr>
          <p:cNvPr id="180" name="Picture 5" descr=""/>
          <p:cNvPicPr/>
          <p:nvPr/>
        </p:nvPicPr>
        <p:blipFill>
          <a:blip r:embed="rId4"/>
          <a:stretch/>
        </p:blipFill>
        <p:spPr>
          <a:xfrm>
            <a:off x="214200" y="5477040"/>
            <a:ext cx="2642760" cy="1280520"/>
          </a:xfrm>
          <a:prstGeom prst="rect">
            <a:avLst/>
          </a:prstGeom>
          <a:ln w="9360">
            <a:noFill/>
          </a:ln>
        </p:spPr>
      </p:pic>
      <p:pic>
        <p:nvPicPr>
          <p:cNvPr id="181" name="Picture 6" descr=""/>
          <p:cNvPicPr/>
          <p:nvPr/>
        </p:nvPicPr>
        <p:blipFill>
          <a:blip r:embed="rId5"/>
          <a:stretch/>
        </p:blipFill>
        <p:spPr>
          <a:xfrm>
            <a:off x="285840" y="3000240"/>
            <a:ext cx="2071440" cy="2419200"/>
          </a:xfrm>
          <a:prstGeom prst="rect">
            <a:avLst/>
          </a:prstGeom>
          <a:ln w="9360">
            <a:noFill/>
          </a:ln>
        </p:spPr>
      </p:pic>
      <p:pic>
        <p:nvPicPr>
          <p:cNvPr id="182" name="Рисунок 19" descr=""/>
          <p:cNvPicPr/>
          <p:nvPr/>
        </p:nvPicPr>
        <p:blipFill>
          <a:blip r:embed="rId6"/>
          <a:stretch/>
        </p:blipFill>
        <p:spPr>
          <a:xfrm>
            <a:off x="6500880" y="3500280"/>
            <a:ext cx="2428560" cy="1856880"/>
          </a:xfrm>
          <a:prstGeom prst="rect">
            <a:avLst/>
          </a:prstGeom>
          <a:ln w="9360">
            <a:noFill/>
          </a:ln>
        </p:spPr>
      </p:pic>
      <p:pic>
        <p:nvPicPr>
          <p:cNvPr id="183" name="Рисунок 20" descr=""/>
          <p:cNvPicPr/>
          <p:nvPr/>
        </p:nvPicPr>
        <p:blipFill>
          <a:blip r:embed="rId7"/>
          <a:srcRect l="0" t="0" r="0" b="2736"/>
          <a:stretch/>
        </p:blipFill>
        <p:spPr>
          <a:xfrm>
            <a:off x="4214880" y="5643720"/>
            <a:ext cx="571320" cy="999720"/>
          </a:xfrm>
          <a:prstGeom prst="rect">
            <a:avLst/>
          </a:prstGeom>
          <a:ln w="9360">
            <a:noFill/>
          </a:ln>
        </p:spPr>
      </p:pic>
      <p:pic>
        <p:nvPicPr>
          <p:cNvPr id="184" name="Рисунок 21" descr=""/>
          <p:cNvPicPr/>
          <p:nvPr/>
        </p:nvPicPr>
        <p:blipFill>
          <a:blip r:embed="rId8"/>
          <a:stretch/>
        </p:blipFill>
        <p:spPr>
          <a:xfrm>
            <a:off x="3286080" y="5643720"/>
            <a:ext cx="571320" cy="1004400"/>
          </a:xfrm>
          <a:prstGeom prst="rect">
            <a:avLst/>
          </a:prstGeom>
          <a:ln w="9360">
            <a:noFill/>
          </a:ln>
        </p:spPr>
      </p:pic>
      <p:pic>
        <p:nvPicPr>
          <p:cNvPr id="185" name="Рисунок 22" descr="Орден Александра Невского (РФ).png"/>
          <p:cNvPicPr/>
          <p:nvPr/>
        </p:nvPicPr>
        <p:blipFill>
          <a:blip r:embed="rId9"/>
          <a:stretch/>
        </p:blipFill>
        <p:spPr>
          <a:xfrm>
            <a:off x="5143680" y="5643720"/>
            <a:ext cx="571320" cy="1018800"/>
          </a:xfrm>
          <a:prstGeom prst="rect">
            <a:avLst/>
          </a:prstGeom>
          <a:ln w="9360">
            <a:noFill/>
          </a:ln>
        </p:spPr>
      </p:pic>
      <p:pic>
        <p:nvPicPr>
          <p:cNvPr id="186" name="Рисунок 23" descr=""/>
          <p:cNvPicPr/>
          <p:nvPr/>
        </p:nvPicPr>
        <p:blipFill>
          <a:blip r:embed="rId10"/>
          <a:stretch/>
        </p:blipFill>
        <p:spPr>
          <a:xfrm>
            <a:off x="6000840" y="5643720"/>
            <a:ext cx="571320" cy="980640"/>
          </a:xfrm>
          <a:prstGeom prst="rect">
            <a:avLst/>
          </a:prstGeom>
          <a:ln w="9360">
            <a:noFill/>
          </a:ln>
        </p:spPr>
      </p:pic>
      <p:pic>
        <p:nvPicPr>
          <p:cNvPr id="187" name="Рисунок 24" descr="https://drevo-info.ru/images/003/010080.jpg"/>
          <p:cNvPicPr/>
          <p:nvPr/>
        </p:nvPicPr>
        <p:blipFill>
          <a:blip r:embed="rId11"/>
          <a:stretch/>
        </p:blipFill>
        <p:spPr>
          <a:xfrm>
            <a:off x="6929280" y="5715000"/>
            <a:ext cx="914040" cy="914040"/>
          </a:xfrm>
          <a:prstGeom prst="rect">
            <a:avLst/>
          </a:prstGeom>
          <a:ln w="9360">
            <a:noFill/>
          </a:ln>
        </p:spPr>
      </p:pic>
      <p:pic>
        <p:nvPicPr>
          <p:cNvPr id="188" name="Рисунок 25" descr="https://cont.ws/uploads/pic/2019/2/%D1%83%20%28216%29.png"/>
          <p:cNvPicPr/>
          <p:nvPr/>
        </p:nvPicPr>
        <p:blipFill>
          <a:blip r:embed="rId12"/>
          <a:stretch/>
        </p:blipFill>
        <p:spPr>
          <a:xfrm>
            <a:off x="3286080" y="1428840"/>
            <a:ext cx="1961640" cy="1380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61F4CB3D-41CD-4212-B24E-6DF9EDF48CE2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90" name="CustomShape 2"/>
          <p:cNvSpPr/>
          <p:nvPr/>
        </p:nvSpPr>
        <p:spPr>
          <a:xfrm>
            <a:off x="428760" y="0"/>
            <a:ext cx="8214840" cy="143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Православная церковь</a:t>
            </a:r>
            <a:endParaRPr b="0" lang="ru-RU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в судьбе России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91" name="CustomShape 3"/>
          <p:cNvSpPr/>
          <p:nvPr/>
        </p:nvSpPr>
        <p:spPr>
          <a:xfrm>
            <a:off x="2286000" y="3857760"/>
            <a:ext cx="3857400" cy="57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720" algn="ctr">
              <a:lnSpc>
                <a:spcPct val="100000"/>
              </a:lnSpc>
              <a:spcBef>
                <a:spcPts val="281"/>
              </a:spcBef>
            </a:pPr>
            <a:r>
              <a:rPr b="1" lang="ru-RU" sz="1400" spc="-1" strike="noStrike">
                <a:solidFill>
                  <a:srgbClr val="002060"/>
                </a:solidFill>
                <a:latin typeface="Times New Roman"/>
              </a:rPr>
              <a:t> </a:t>
            </a:r>
            <a:r>
              <a:rPr b="1" lang="ru-RU" sz="1400" spc="-1" strike="noStrike">
                <a:solidFill>
                  <a:srgbClr val="002060"/>
                </a:solidFill>
                <a:latin typeface="Times New Roman"/>
              </a:rPr>
              <a:t>Благотворительная акция «Белый цветок»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1400" spc="-1" strike="noStrike">
              <a:latin typeface="Arial"/>
            </a:endParaRPr>
          </a:p>
        </p:txBody>
      </p:sp>
      <p:sp>
        <p:nvSpPr>
          <p:cNvPr id="192" name="CustomShape 4"/>
          <p:cNvSpPr/>
          <p:nvPr/>
        </p:nvSpPr>
        <p:spPr>
          <a:xfrm>
            <a:off x="0" y="3857760"/>
            <a:ext cx="2571480" cy="4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720" algn="ctr">
              <a:lnSpc>
                <a:spcPct val="100000"/>
              </a:lnSpc>
              <a:spcBef>
                <a:spcPts val="281"/>
              </a:spcBef>
            </a:pPr>
            <a:r>
              <a:rPr b="1" lang="ru-RU" sz="1400" spc="-1" strike="noStrike">
                <a:solidFill>
                  <a:srgbClr val="002060"/>
                </a:solidFill>
                <a:latin typeface="Times New Roman"/>
              </a:rPr>
              <a:t>Сестры милосердия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1400" spc="-1" strike="noStrike">
              <a:latin typeface="Arial"/>
            </a:endParaRPr>
          </a:p>
        </p:txBody>
      </p:sp>
      <p:sp>
        <p:nvSpPr>
          <p:cNvPr id="193" name="CustomShape 5"/>
          <p:cNvSpPr/>
          <p:nvPr/>
        </p:nvSpPr>
        <p:spPr>
          <a:xfrm>
            <a:off x="6215040" y="3643200"/>
            <a:ext cx="2571480" cy="4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720" algn="ctr">
              <a:lnSpc>
                <a:spcPct val="100000"/>
              </a:lnSpc>
              <a:spcBef>
                <a:spcPts val="281"/>
              </a:spcBef>
            </a:pPr>
            <a:r>
              <a:rPr b="1" lang="ru-RU" sz="1400" spc="-1" strike="noStrike">
                <a:solidFill>
                  <a:srgbClr val="002060"/>
                </a:solidFill>
                <a:latin typeface="Times New Roman"/>
              </a:rPr>
              <a:t> </a:t>
            </a:r>
            <a:r>
              <a:rPr b="1" lang="ru-RU" sz="1400" spc="-1" strike="noStrike">
                <a:solidFill>
                  <a:srgbClr val="002060"/>
                </a:solidFill>
                <a:latin typeface="Times New Roman"/>
              </a:rPr>
              <a:t>Колонна танков</a:t>
            </a:r>
            <a:endParaRPr b="0" lang="ru-RU" sz="1400" spc="-1" strike="noStrike">
              <a:latin typeface="Arial"/>
            </a:endParaRPr>
          </a:p>
          <a:p>
            <a:pPr marL="343080" indent="-342720" algn="ctr">
              <a:lnSpc>
                <a:spcPct val="100000"/>
              </a:lnSpc>
              <a:spcBef>
                <a:spcPts val="281"/>
              </a:spcBef>
            </a:pPr>
            <a:r>
              <a:rPr b="1" lang="ru-RU" sz="1400" spc="-1" strike="noStrike">
                <a:solidFill>
                  <a:srgbClr val="002060"/>
                </a:solidFill>
                <a:latin typeface="Times New Roman"/>
              </a:rPr>
              <a:t> </a:t>
            </a:r>
            <a:r>
              <a:rPr b="1" lang="ru-RU" sz="1400" spc="-1" strike="noStrike">
                <a:solidFill>
                  <a:srgbClr val="002060"/>
                </a:solidFill>
                <a:latin typeface="Times New Roman"/>
              </a:rPr>
              <a:t>имени Дмитрия Донского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1400" spc="-1" strike="noStrike">
              <a:latin typeface="Arial"/>
            </a:endParaRPr>
          </a:p>
        </p:txBody>
      </p:sp>
      <p:sp>
        <p:nvSpPr>
          <p:cNvPr id="194" name="CustomShape 6"/>
          <p:cNvSpPr/>
          <p:nvPr/>
        </p:nvSpPr>
        <p:spPr>
          <a:xfrm>
            <a:off x="3143160" y="6143760"/>
            <a:ext cx="2857320" cy="71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720" algn="ctr">
              <a:lnSpc>
                <a:spcPct val="100000"/>
              </a:lnSpc>
              <a:spcBef>
                <a:spcPts val="281"/>
              </a:spcBef>
            </a:pPr>
            <a:r>
              <a:rPr b="1" lang="ru-RU" sz="1400" spc="-1" strike="noStrike">
                <a:solidFill>
                  <a:srgbClr val="002060"/>
                </a:solidFill>
                <a:latin typeface="Times New Roman"/>
              </a:rPr>
              <a:t>Врач-хирург Войно-Ясенецкий</a:t>
            </a:r>
            <a:endParaRPr b="0" lang="ru-RU" sz="1400" spc="-1" strike="noStrike">
              <a:latin typeface="Arial"/>
            </a:endParaRPr>
          </a:p>
          <a:p>
            <a:pPr marL="343080" indent="-342720" algn="ctr">
              <a:lnSpc>
                <a:spcPct val="100000"/>
              </a:lnSpc>
              <a:spcBef>
                <a:spcPts val="281"/>
              </a:spcBef>
            </a:pPr>
            <a:r>
              <a:rPr b="1" lang="ru-RU" sz="1400" spc="-1" strike="noStrike">
                <a:solidFill>
                  <a:srgbClr val="002060"/>
                </a:solidFill>
                <a:latin typeface="Times New Roman"/>
              </a:rPr>
              <a:t>Святитель Лука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1400" spc="-1" strike="noStrike">
              <a:latin typeface="Arial"/>
            </a:endParaRPr>
          </a:p>
        </p:txBody>
      </p:sp>
      <p:sp>
        <p:nvSpPr>
          <p:cNvPr id="195" name="CustomShape 7"/>
          <p:cNvSpPr/>
          <p:nvPr/>
        </p:nvSpPr>
        <p:spPr>
          <a:xfrm>
            <a:off x="285840" y="6143760"/>
            <a:ext cx="2571480" cy="71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720" algn="ctr">
              <a:lnSpc>
                <a:spcPct val="100000"/>
              </a:lnSpc>
              <a:spcBef>
                <a:spcPts val="281"/>
              </a:spcBef>
            </a:pPr>
            <a:r>
              <a:rPr b="1" lang="ru-RU" sz="1400" spc="-1" strike="noStrike">
                <a:solidFill>
                  <a:srgbClr val="002060"/>
                </a:solidFill>
                <a:latin typeface="Times New Roman"/>
              </a:rPr>
              <a:t>Митрополит Ленинградский Алексий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1400" spc="-1" strike="noStrike">
              <a:latin typeface="Arial"/>
            </a:endParaRPr>
          </a:p>
        </p:txBody>
      </p:sp>
      <p:sp>
        <p:nvSpPr>
          <p:cNvPr id="196" name="CustomShape 8"/>
          <p:cNvSpPr/>
          <p:nvPr/>
        </p:nvSpPr>
        <p:spPr>
          <a:xfrm>
            <a:off x="6215040" y="6000840"/>
            <a:ext cx="257148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720" algn="ctr">
              <a:lnSpc>
                <a:spcPct val="100000"/>
              </a:lnSpc>
              <a:spcBef>
                <a:spcPts val="281"/>
              </a:spcBef>
            </a:pPr>
            <a:r>
              <a:rPr b="1" lang="ru-RU" sz="1400" spc="-1" strike="noStrike">
                <a:solidFill>
                  <a:srgbClr val="002060"/>
                </a:solidFill>
                <a:latin typeface="Times New Roman"/>
              </a:rPr>
              <a:t>Встреча Сталина</a:t>
            </a:r>
            <a:endParaRPr b="0" lang="ru-RU" sz="1400" spc="-1" strike="noStrike">
              <a:latin typeface="Arial"/>
            </a:endParaRPr>
          </a:p>
          <a:p>
            <a:pPr marL="343080" indent="-342720" algn="ctr">
              <a:lnSpc>
                <a:spcPct val="100000"/>
              </a:lnSpc>
              <a:spcBef>
                <a:spcPts val="281"/>
              </a:spcBef>
            </a:pPr>
            <a:r>
              <a:rPr b="1" lang="ru-RU" sz="1400" spc="-1" strike="noStrike">
                <a:solidFill>
                  <a:srgbClr val="002060"/>
                </a:solidFill>
                <a:latin typeface="Times New Roman"/>
              </a:rPr>
              <a:t>с тремя Митрополитами</a:t>
            </a:r>
            <a:endParaRPr b="0" lang="ru-RU" sz="1400" spc="-1" strike="noStrike">
              <a:latin typeface="Arial"/>
            </a:endParaRPr>
          </a:p>
          <a:p>
            <a:pPr marL="343080" indent="-342720" algn="ctr">
              <a:lnSpc>
                <a:spcPct val="100000"/>
              </a:lnSpc>
              <a:spcBef>
                <a:spcPts val="281"/>
              </a:spcBef>
            </a:pPr>
            <a:r>
              <a:rPr b="1" lang="ru-RU" sz="1400" spc="-1" strike="noStrike">
                <a:solidFill>
                  <a:srgbClr val="002060"/>
                </a:solidFill>
                <a:latin typeface="Times New Roman"/>
              </a:rPr>
              <a:t> </a:t>
            </a:r>
            <a:r>
              <a:rPr b="1" lang="ru-RU" sz="1400" spc="-1" strike="noStrike">
                <a:solidFill>
                  <a:srgbClr val="002060"/>
                </a:solidFill>
                <a:latin typeface="Times New Roman"/>
              </a:rPr>
              <a:t>4 сентября 1943 г.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1400" spc="-1" strike="noStrike">
              <a:latin typeface="Arial"/>
            </a:endParaRPr>
          </a:p>
        </p:txBody>
      </p:sp>
      <p:pic>
        <p:nvPicPr>
          <p:cNvPr id="197" name="Рисунок 16" descr="https://pbs.twimg.com/media/Dyjcn32XcAAf3l7.jpg:large"/>
          <p:cNvPicPr/>
          <p:nvPr/>
        </p:nvPicPr>
        <p:blipFill>
          <a:blip r:embed="rId1"/>
          <a:stretch/>
        </p:blipFill>
        <p:spPr>
          <a:xfrm>
            <a:off x="285840" y="1500120"/>
            <a:ext cx="1714320" cy="2285640"/>
          </a:xfrm>
          <a:prstGeom prst="rect">
            <a:avLst/>
          </a:prstGeom>
          <a:ln w="9360">
            <a:noFill/>
          </a:ln>
        </p:spPr>
      </p:pic>
      <p:pic>
        <p:nvPicPr>
          <p:cNvPr id="198" name="Рисунок 25" descr="3528972_471c144bac69t (487x700, 112Kb)"/>
          <p:cNvPicPr/>
          <p:nvPr/>
        </p:nvPicPr>
        <p:blipFill>
          <a:blip r:embed="rId2"/>
          <a:stretch/>
        </p:blipFill>
        <p:spPr>
          <a:xfrm>
            <a:off x="2286000" y="1500120"/>
            <a:ext cx="1499760" cy="2285640"/>
          </a:xfrm>
          <a:prstGeom prst="rect">
            <a:avLst/>
          </a:prstGeom>
          <a:ln>
            <a:noFill/>
          </a:ln>
        </p:spPr>
      </p:pic>
      <p:pic>
        <p:nvPicPr>
          <p:cNvPr id="199" name="Рисунок 27" descr="C:\Users\Воскресная школа\Desktop\1506711888_b2m6m_6hsve.jpg"/>
          <p:cNvPicPr/>
          <p:nvPr/>
        </p:nvPicPr>
        <p:blipFill>
          <a:blip r:embed="rId3"/>
          <a:stretch/>
        </p:blipFill>
        <p:spPr>
          <a:xfrm>
            <a:off x="3857760" y="1857240"/>
            <a:ext cx="2142720" cy="1499760"/>
          </a:xfrm>
          <a:prstGeom prst="rect">
            <a:avLst/>
          </a:prstGeom>
          <a:ln>
            <a:noFill/>
          </a:ln>
        </p:spPr>
      </p:pic>
      <p:pic>
        <p:nvPicPr>
          <p:cNvPr id="200" name="Рисунок 28" descr="03.jpg"/>
          <p:cNvPicPr/>
          <p:nvPr/>
        </p:nvPicPr>
        <p:blipFill>
          <a:blip r:embed="rId4"/>
          <a:stretch/>
        </p:blipFill>
        <p:spPr>
          <a:xfrm>
            <a:off x="6143760" y="1500120"/>
            <a:ext cx="2785680" cy="1999800"/>
          </a:xfrm>
          <a:prstGeom prst="rect">
            <a:avLst/>
          </a:prstGeom>
          <a:ln>
            <a:noFill/>
          </a:ln>
        </p:spPr>
      </p:pic>
      <p:pic>
        <p:nvPicPr>
          <p:cNvPr id="201" name="Рисунок 29" descr="https://ds03.infourok.ru/uploads/ex/0a87/00028f0e-b33fd0af/1/img17.jpg"/>
          <p:cNvPicPr/>
          <p:nvPr/>
        </p:nvPicPr>
        <p:blipFill>
          <a:blip r:embed="rId5"/>
          <a:stretch/>
        </p:blipFill>
        <p:spPr>
          <a:xfrm>
            <a:off x="285840" y="4357800"/>
            <a:ext cx="2571480" cy="1745280"/>
          </a:xfrm>
          <a:prstGeom prst="rect">
            <a:avLst/>
          </a:prstGeom>
          <a:ln>
            <a:noFill/>
          </a:ln>
        </p:spPr>
      </p:pic>
      <p:pic>
        <p:nvPicPr>
          <p:cNvPr id="202" name="Picture 2" descr=""/>
          <p:cNvPicPr/>
          <p:nvPr/>
        </p:nvPicPr>
        <p:blipFill>
          <a:blip r:embed="rId6"/>
          <a:stretch/>
        </p:blipFill>
        <p:spPr>
          <a:xfrm>
            <a:off x="3071880" y="4357800"/>
            <a:ext cx="3142800" cy="1769760"/>
          </a:xfrm>
          <a:prstGeom prst="rect">
            <a:avLst/>
          </a:prstGeom>
          <a:ln w="9360">
            <a:noFill/>
          </a:ln>
        </p:spPr>
      </p:pic>
      <p:pic>
        <p:nvPicPr>
          <p:cNvPr id="203" name="Рисунок 30" descr="http://i.mycdn.me/i?r=AzEPZsRbOZEKgBhR0XGMT1RkRvWt7ChsMyAmmxe99pyw-aaKTM5SRkZCeTgDn6uOyic"/>
          <p:cNvPicPr/>
          <p:nvPr/>
        </p:nvPicPr>
        <p:blipFill>
          <a:blip r:embed="rId7"/>
          <a:stretch/>
        </p:blipFill>
        <p:spPr>
          <a:xfrm>
            <a:off x="6357960" y="4357800"/>
            <a:ext cx="2571480" cy="1714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3831</TotalTime>
  <Application>LibreOffice/6.4.0.3$Windows_x86 LibreOffice_project/b0a288ab3d2d4774cb44b62f04d5d28733ac6df8</Application>
  <Words>2134</Words>
  <Paragraphs>309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2020-03-11T16:45:56Z</dcterms:created>
  <dc:creator>1</dc:creator>
  <dc:description/>
  <dc:language>ru-RU</dc:language>
  <cp:lastModifiedBy>User</cp:lastModifiedBy>
  <dcterms:modified xsi:type="dcterms:W3CDTF">2022-11-21T12:45:06Z</dcterms:modified>
  <cp:revision>313</cp:revision>
  <dc:subject/>
  <dc:title>Слайд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33</vt:i4>
  </property>
  <property fmtid="{D5CDD505-2E9C-101B-9397-08002B2CF9AE}" pid="8" name="PresentationFormat">
    <vt:lpwstr>Экран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59</vt:i4>
  </property>
</Properties>
</file>